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34"/>
  </p:notesMasterIdLst>
  <p:handoutMasterIdLst>
    <p:handoutMasterId r:id="rId35"/>
  </p:handoutMasterIdLst>
  <p:sldIdLst>
    <p:sldId id="2076136291" r:id="rId6"/>
    <p:sldId id="2076136293" r:id="rId7"/>
    <p:sldId id="2076136294" r:id="rId8"/>
    <p:sldId id="2076136295" r:id="rId9"/>
    <p:sldId id="2076136304" r:id="rId10"/>
    <p:sldId id="2076136305" r:id="rId11"/>
    <p:sldId id="2076136329" r:id="rId12"/>
    <p:sldId id="2076136307" r:id="rId13"/>
    <p:sldId id="2076136306" r:id="rId14"/>
    <p:sldId id="2076136317" r:id="rId15"/>
    <p:sldId id="2076136331" r:id="rId16"/>
    <p:sldId id="2076136321" r:id="rId17"/>
    <p:sldId id="2076136318" r:id="rId18"/>
    <p:sldId id="2076136308" r:id="rId19"/>
    <p:sldId id="2076136324" r:id="rId20"/>
    <p:sldId id="2076136319" r:id="rId21"/>
    <p:sldId id="2076136320" r:id="rId22"/>
    <p:sldId id="2076136322" r:id="rId23"/>
    <p:sldId id="2076136313" r:id="rId24"/>
    <p:sldId id="2076136327" r:id="rId25"/>
    <p:sldId id="2076136314" r:id="rId26"/>
    <p:sldId id="2076136328" r:id="rId27"/>
    <p:sldId id="2076136330" r:id="rId28"/>
    <p:sldId id="2076136311" r:id="rId29"/>
    <p:sldId id="2076136325" r:id="rId30"/>
    <p:sldId id="2076136299" r:id="rId31"/>
    <p:sldId id="2076136302" r:id="rId32"/>
    <p:sldId id="2076136300" r:id="rId33"/>
  </p:sldIdLst>
  <p:sldSz cx="14630400" cy="82296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Light" panose="00000400000000000000" pitchFamily="2" charset="0"/>
      <p:regular r:id="rId44"/>
      <p: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Segoe UI Semibold" panose="020B0702040204020203" pitchFamily="34" charset="0"/>
      <p:regular r:id="rId50"/>
      <p:bold r:id="rId51"/>
      <p:italic r:id="rId52"/>
      <p:boldItalic r:id="rId53"/>
    </p:embeddedFont>
    <p:embeddedFont>
      <p:font typeface="Segoe UI Semibold (Headings)" panose="020B060402020202020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293"/>
            <p14:sldId id="2076136294"/>
            <p14:sldId id="2076136295"/>
            <p14:sldId id="2076136304"/>
            <p14:sldId id="2076136305"/>
            <p14:sldId id="2076136329"/>
            <p14:sldId id="2076136307"/>
            <p14:sldId id="2076136306"/>
            <p14:sldId id="2076136317"/>
            <p14:sldId id="2076136331"/>
            <p14:sldId id="2076136321"/>
            <p14:sldId id="2076136318"/>
            <p14:sldId id="2076136308"/>
            <p14:sldId id="2076136324"/>
            <p14:sldId id="2076136319"/>
            <p14:sldId id="2076136320"/>
            <p14:sldId id="2076136322"/>
            <p14:sldId id="2076136313"/>
            <p14:sldId id="2076136327"/>
            <p14:sldId id="2076136314"/>
            <p14:sldId id="2076136328"/>
            <p14:sldId id="2076136330"/>
            <p14:sldId id="2076136311"/>
            <p14:sldId id="2076136325"/>
            <p14:sldId id="2076136299"/>
            <p14:sldId id="2076136302"/>
            <p14:sldId id="2076136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054B16"/>
    <a:srgbClr val="A3F6FF"/>
    <a:srgbClr val="012F91"/>
    <a:srgbClr val="0078D4"/>
    <a:srgbClr val="9BF00B"/>
    <a:srgbClr val="FFFFFF"/>
    <a:srgbClr val="53EDFF"/>
    <a:srgbClr val="50E6FF"/>
    <a:srgbClr val="5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8DF18-E800-40C3-B2C4-688C2260666A}" v="363" dt="2022-10-20T05:50:10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2" autoAdjust="0"/>
    <p:restoredTop sz="94061" autoAdjust="0"/>
  </p:normalViewPr>
  <p:slideViewPr>
    <p:cSldViewPr snapToGrid="0" snapToObjects="1">
      <p:cViewPr varScale="1">
        <p:scale>
          <a:sx n="55" d="100"/>
          <a:sy n="55" d="100"/>
        </p:scale>
        <p:origin x="978" y="4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816"/>
    </p:cViewPr>
  </p:sorterViewPr>
  <p:notesViewPr>
    <p:cSldViewPr snapToGrid="0" snapToObjects="1">
      <p:cViewPr varScale="1">
        <p:scale>
          <a:sx n="53" d="100"/>
          <a:sy n="53" d="100"/>
        </p:scale>
        <p:origin x="29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3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17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4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94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36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3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91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0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04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09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4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30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78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34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40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58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01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6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6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0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www.quanticate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hyperlink" Target="https://twitter.com/muralidharand" TargetMode="External"/><Relationship Id="rId4" Type="http://schemas.microsoft.com/office/2007/relationships/hdphoto" Target="../media/hdphoto1.wdp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wt.m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witter.com/muralidharand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810358"/>
            <a:ext cx="12271534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Identity Providers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298598"/>
            <a:ext cx="10972800" cy="3679918"/>
          </a:xfrm>
        </p:spPr>
        <p:txBody>
          <a:bodyPr/>
          <a:lstStyle/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Microsoft Identity Platform – Azure Active Directory  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Facebook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Google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Twitter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GitHub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OpenID Connect</a:t>
            </a:r>
            <a:endParaRPr lang="en-IN" dirty="0"/>
          </a:p>
        </p:txBody>
      </p:sp>
      <p:pic>
        <p:nvPicPr>
          <p:cNvPr id="8194" name="Picture 2" descr="Identity Protection | Blog on cloud and backup technologies">
            <a:extLst>
              <a:ext uri="{FF2B5EF4-FFF2-40B4-BE49-F238E27FC236}">
                <a16:creationId xmlns:a16="http://schemas.microsoft.com/office/drawing/2014/main" id="{94982795-FA2B-2F8B-A48E-6C5AA6FE9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8" r="22830"/>
          <a:stretch/>
        </p:blipFill>
        <p:spPr bwMode="auto">
          <a:xfrm>
            <a:off x="11300603" y="1364356"/>
            <a:ext cx="674433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771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810358"/>
            <a:ext cx="12271534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Identity Providers</a:t>
            </a:r>
          </a:p>
        </p:txBody>
      </p:sp>
      <p:pic>
        <p:nvPicPr>
          <p:cNvPr id="8194" name="Picture 2" descr="Identity Protection | Blog on cloud and backup technologies">
            <a:extLst>
              <a:ext uri="{FF2B5EF4-FFF2-40B4-BE49-F238E27FC236}">
                <a16:creationId xmlns:a16="http://schemas.microsoft.com/office/drawing/2014/main" id="{94982795-FA2B-2F8B-A48E-6C5AA6FE9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8" r="22830"/>
          <a:stretch/>
        </p:blipFill>
        <p:spPr bwMode="auto">
          <a:xfrm>
            <a:off x="11300603" y="1364356"/>
            <a:ext cx="674433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FB89F-F37B-4A1B-458A-E30734D16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30" y="2072024"/>
            <a:ext cx="11405276" cy="5347218"/>
          </a:xfrm>
          <a:prstGeom prst="rect">
            <a:avLst/>
          </a:prstGeom>
          <a:ln>
            <a:solidFill>
              <a:srgbClr val="08023F"/>
            </a:solidFill>
          </a:ln>
        </p:spPr>
      </p:pic>
    </p:spTree>
    <p:extLst>
      <p:ext uri="{BB962C8B-B14F-4D97-AF65-F5344CB8AC3E}">
        <p14:creationId xmlns:p14="http://schemas.microsoft.com/office/powerpoint/2010/main" val="276320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29" y="810358"/>
            <a:ext cx="12206643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API Management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1833376"/>
            <a:ext cx="11301234" cy="5829296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Authentication Options</a:t>
            </a:r>
          </a:p>
          <a:p>
            <a:pPr marL="61720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rgbClr val="08023F"/>
                </a:solidFill>
                <a:cs typeface="Segoe UI" panose="020B0502040204020203" pitchFamily="34" charset="0"/>
              </a:rPr>
              <a:t>Basic Authentication </a:t>
            </a:r>
          </a:p>
          <a:p>
            <a:pPr marL="61720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rgbClr val="08023F"/>
                </a:solidFill>
                <a:cs typeface="Segoe UI" panose="020B0502040204020203" pitchFamily="34" charset="0"/>
              </a:rPr>
              <a:t>Subscription Key</a:t>
            </a:r>
          </a:p>
          <a:p>
            <a:pPr marL="61720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rgbClr val="08023F"/>
                </a:solidFill>
                <a:cs typeface="Segoe UI" panose="020B0502040204020203" pitchFamily="34" charset="0"/>
              </a:rPr>
              <a:t>Client Certificate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Access Restrictions Policies</a:t>
            </a:r>
          </a:p>
          <a:p>
            <a:pPr marL="61720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rgbClr val="08023F"/>
                </a:solidFill>
                <a:cs typeface="Segoe UI" panose="020B0502040204020203" pitchFamily="34" charset="0"/>
              </a:rPr>
              <a:t>Rate Limit</a:t>
            </a:r>
          </a:p>
          <a:p>
            <a:pPr marL="61720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rgbClr val="08023F"/>
                </a:solidFill>
                <a:cs typeface="Segoe UI" panose="020B0502040204020203" pitchFamily="34" charset="0"/>
              </a:rPr>
              <a:t>Quota Limit</a:t>
            </a:r>
          </a:p>
          <a:p>
            <a:pPr marL="61720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rgbClr val="08023F"/>
                </a:solidFill>
                <a:cs typeface="Segoe UI" panose="020B0502040204020203" pitchFamily="34" charset="0"/>
              </a:rPr>
              <a:t>JWT Validation</a:t>
            </a: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Use Web Application Firewall via Azure Application Gateway.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Revisions and Versions in APIM helps to control and govern API endpoints. </a:t>
            </a:r>
          </a:p>
        </p:txBody>
      </p:sp>
      <p:pic>
        <p:nvPicPr>
          <p:cNvPr id="7170" name="Picture 2" descr="Azure API Management - Visual Studio Marketplace">
            <a:extLst>
              <a:ext uri="{FF2B5EF4-FFF2-40B4-BE49-F238E27FC236}">
                <a16:creationId xmlns:a16="http://schemas.microsoft.com/office/drawing/2014/main" id="{76B80C3D-4DC7-1CB5-ED32-A638B3D4B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" t="4822" r="2201" b="5241"/>
          <a:stretch/>
        </p:blipFill>
        <p:spPr bwMode="auto">
          <a:xfrm>
            <a:off x="11179834" y="1364356"/>
            <a:ext cx="69331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45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29" y="810358"/>
            <a:ext cx="12728735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Network Restrictions</a:t>
            </a:r>
            <a:endParaRPr lang="en-IN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2087618" cy="258532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Redirect to HTTPS.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Restrict CORS Access.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Restrict Azure Functions access based on IP.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Use Azure Virtual Network. </a:t>
            </a:r>
          </a:p>
          <a:p>
            <a:endParaRPr lang="en-IN" dirty="0"/>
          </a:p>
        </p:txBody>
      </p:sp>
      <p:pic>
        <p:nvPicPr>
          <p:cNvPr id="5122" name="Picture 2" descr="Azure Private Link">
            <a:extLst>
              <a:ext uri="{FF2B5EF4-FFF2-40B4-BE49-F238E27FC236}">
                <a16:creationId xmlns:a16="http://schemas.microsoft.com/office/drawing/2014/main" id="{B822EBC8-2D06-C4EB-4BD2-8E8A5EE01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529" y="1364356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50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29" y="810358"/>
            <a:ext cx="13276718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Managed Identities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FB1A54-EFD8-B7A5-9F1B-91C9E56973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270889"/>
            <a:ext cx="12206642" cy="203132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Developers need to maintain Client Id, Keys &amp; Secrets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Developer can use Azure Key Vault but Apps / Services defined a way to access Key Vault.</a:t>
            </a:r>
          </a:p>
          <a:p>
            <a:endParaRPr lang="en-IN" dirty="0"/>
          </a:p>
        </p:txBody>
      </p:sp>
      <p:pic>
        <p:nvPicPr>
          <p:cNvPr id="2" name="Picture 4" descr="How to add Microsoft Graph API permissions to a Managed Identity -  AzToso.com">
            <a:extLst>
              <a:ext uri="{FF2B5EF4-FFF2-40B4-BE49-F238E27FC236}">
                <a16:creationId xmlns:a16="http://schemas.microsoft.com/office/drawing/2014/main" id="{86207FEB-24A6-0CFB-AA45-AC2EB67A1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4" r="20458"/>
          <a:stretch/>
        </p:blipFill>
        <p:spPr bwMode="auto">
          <a:xfrm>
            <a:off x="11608458" y="1370213"/>
            <a:ext cx="633942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29" y="810358"/>
            <a:ext cx="13830171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Managed Identities</a:t>
            </a:r>
            <a:endParaRPr lang="en-IN" sz="400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6E29752-38EF-FBF2-0C18-8E615B50DC16}"/>
              </a:ext>
            </a:extLst>
          </p:cNvPr>
          <p:cNvSpPr txBox="1">
            <a:spLocks/>
          </p:cNvSpPr>
          <p:nvPr/>
        </p:nvSpPr>
        <p:spPr>
          <a:xfrm>
            <a:off x="1171182" y="5693538"/>
            <a:ext cx="11835690" cy="10391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System assigned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User assigned</a:t>
            </a:r>
            <a:endParaRPr lang="en-IN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F65860-2BE4-D9AC-88F7-DA3E693BEA1C}"/>
              </a:ext>
            </a:extLst>
          </p:cNvPr>
          <p:cNvSpPr txBox="1">
            <a:spLocks/>
          </p:cNvSpPr>
          <p:nvPr/>
        </p:nvSpPr>
        <p:spPr>
          <a:xfrm>
            <a:off x="800229" y="201646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Advantages of Managed Identities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A5C5E-0766-B7AF-6438-72FA2ACE14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792631"/>
            <a:ext cx="11835690" cy="159319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No need to manage credentials and credentials are not accessible.</a:t>
            </a:r>
            <a:endParaRPr lang="en-I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Can be used to authenticate to any resource that supports Azure AD authentication.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No additional costs required.</a:t>
            </a:r>
            <a:endParaRPr lang="en-IN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CC8BD44-30C9-E426-7920-D749AEE999AE}"/>
              </a:ext>
            </a:extLst>
          </p:cNvPr>
          <p:cNvSpPr txBox="1">
            <a:spLocks/>
          </p:cNvSpPr>
          <p:nvPr/>
        </p:nvSpPr>
        <p:spPr>
          <a:xfrm>
            <a:off x="952629" y="519217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Types of Managed Identities</a:t>
            </a:r>
          </a:p>
        </p:txBody>
      </p:sp>
      <p:pic>
        <p:nvPicPr>
          <p:cNvPr id="4100" name="Picture 4" descr="How to add Microsoft Graph API permissions to a Managed Identity -  AzToso.com">
            <a:extLst>
              <a:ext uri="{FF2B5EF4-FFF2-40B4-BE49-F238E27FC236}">
                <a16:creationId xmlns:a16="http://schemas.microsoft.com/office/drawing/2014/main" id="{04414842-29E5-F294-F40E-A3A53E318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4" r="20458"/>
          <a:stretch/>
        </p:blipFill>
        <p:spPr bwMode="auto">
          <a:xfrm>
            <a:off x="11608458" y="1370213"/>
            <a:ext cx="633942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07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29" y="810358"/>
            <a:ext cx="12206643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Client Certificates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502770"/>
            <a:ext cx="12503254" cy="295465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Phishing-resistant, easy to use, and convenient compared with username &amp; passwords.</a:t>
            </a:r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i="1" dirty="0"/>
              <a:t>X-ARR-</a:t>
            </a:r>
            <a:r>
              <a:rPr lang="en-IN" i="1" dirty="0" err="1"/>
              <a:t>ClientCert</a:t>
            </a:r>
            <a:r>
              <a:rPr lang="en-IN" dirty="0"/>
              <a:t> key is used to send the certificate information.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Can be used for Self-signed certificates, not for chained certificates.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By default, Client certificate option is set to Ignore.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F51B89-2849-1FE6-A6FA-B0574045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685" y="1364356"/>
            <a:ext cx="7803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539E8-1C9F-6B62-4C02-063DE6CE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64" y="5378663"/>
            <a:ext cx="7354326" cy="1695687"/>
          </a:xfrm>
          <a:prstGeom prst="rect">
            <a:avLst/>
          </a:prstGeom>
          <a:ln>
            <a:solidFill>
              <a:srgbClr val="054B16"/>
            </a:solidFill>
          </a:ln>
        </p:spPr>
      </p:pic>
    </p:spTree>
    <p:extLst>
      <p:ext uri="{BB962C8B-B14F-4D97-AF65-F5344CB8AC3E}">
        <p14:creationId xmlns:p14="http://schemas.microsoft.com/office/powerpoint/2010/main" val="301105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29" y="810358"/>
            <a:ext cx="12206643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Defender for Cloud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1" y="2170261"/>
            <a:ext cx="12482473" cy="295465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To identify attacks targeting applications running over App Service.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Generates security recommendations based on its findings. Ex : Configuration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Detects a multitude of threats to your App Service resources by monitoring. Ex: DDoS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2050" name="Picture 2" descr="GitHub - Azure/Microsoft-Defender-for-Cloud: Welcome to the Microsoft  Defender for Cloud community repository">
            <a:extLst>
              <a:ext uri="{FF2B5EF4-FFF2-40B4-BE49-F238E27FC236}">
                <a16:creationId xmlns:a16="http://schemas.microsoft.com/office/drawing/2014/main" id="{B930FEA8-DCDD-51AE-A8B8-9CB5D26BB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7" r="29170"/>
          <a:stretch/>
        </p:blipFill>
        <p:spPr bwMode="auto">
          <a:xfrm>
            <a:off x="11663088" y="1364356"/>
            <a:ext cx="51793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15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29" y="810358"/>
            <a:ext cx="12206643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Log Analytics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5277744" cy="184665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Application Insights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Azure Monitor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Azure Sentinel</a:t>
            </a:r>
            <a:endParaRPr lang="en-IN" dirty="0"/>
          </a:p>
        </p:txBody>
      </p:sp>
      <p:pic>
        <p:nvPicPr>
          <p:cNvPr id="1026" name="Picture 2" descr="Monitor Website Availability with Application Insights -">
            <a:extLst>
              <a:ext uri="{FF2B5EF4-FFF2-40B4-BE49-F238E27FC236}">
                <a16:creationId xmlns:a16="http://schemas.microsoft.com/office/drawing/2014/main" id="{84C814A5-F62C-7C02-ED83-B68D5612B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t="19488" r="59375" b="24262"/>
          <a:stretch/>
        </p:blipFill>
        <p:spPr bwMode="auto">
          <a:xfrm>
            <a:off x="4910962" y="2768952"/>
            <a:ext cx="657146" cy="64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onitor Website Availability with Application Insights -">
            <a:extLst>
              <a:ext uri="{FF2B5EF4-FFF2-40B4-BE49-F238E27FC236}">
                <a16:creationId xmlns:a16="http://schemas.microsoft.com/office/drawing/2014/main" id="{28D01EAB-E118-D328-61C4-0BC633F78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4" t="19960" r="18125" b="23789"/>
          <a:stretch/>
        </p:blipFill>
        <p:spPr bwMode="auto">
          <a:xfrm>
            <a:off x="5027122" y="1955901"/>
            <a:ext cx="424827" cy="6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grate With Azure Sentinel | Mindflow">
            <a:extLst>
              <a:ext uri="{FF2B5EF4-FFF2-40B4-BE49-F238E27FC236}">
                <a16:creationId xmlns:a16="http://schemas.microsoft.com/office/drawing/2014/main" id="{1E4E0B6B-3E35-A78F-2996-C4E2E16C4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t="20125" r="23166" b="18658"/>
          <a:stretch/>
        </p:blipFill>
        <p:spPr bwMode="auto">
          <a:xfrm>
            <a:off x="4950353" y="3564681"/>
            <a:ext cx="578363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384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130189"/>
            <a:ext cx="12722796" cy="1107996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Using Azure AD Demo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337430-C25E-1171-C342-A75EAF976802}"/>
              </a:ext>
            </a:extLst>
          </p:cNvPr>
          <p:cNvGrpSpPr/>
          <p:nvPr/>
        </p:nvGrpSpPr>
        <p:grpSpPr>
          <a:xfrm>
            <a:off x="6667849" y="4316555"/>
            <a:ext cx="1294701" cy="1548419"/>
            <a:chOff x="5406428" y="5090765"/>
            <a:chExt cx="1294701" cy="1548419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65BA853-BE88-09D9-EC1B-38076C4DB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85" t="29530" r="6475" b="21026"/>
            <a:stretch/>
          </p:blipFill>
          <p:spPr bwMode="auto">
            <a:xfrm>
              <a:off x="5633220" y="5460097"/>
              <a:ext cx="841116" cy="778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ACC850-1D00-60FB-900E-9B0E630B41CE}"/>
                </a:ext>
              </a:extLst>
            </p:cNvPr>
            <p:cNvSpPr/>
            <p:nvPr/>
          </p:nvSpPr>
          <p:spPr>
            <a:xfrm>
              <a:off x="5406428" y="5090765"/>
              <a:ext cx="1294701" cy="1548419"/>
            </a:xfrm>
            <a:custGeom>
              <a:avLst/>
              <a:gdLst>
                <a:gd name="connsiteX0" fmla="*/ 1228766 w 1294701"/>
                <a:gd name="connsiteY0" fmla="*/ 283880 h 1548419"/>
                <a:gd name="connsiteX1" fmla="*/ 701481 w 1294701"/>
                <a:gd name="connsiteY1" fmla="*/ 24800 h 1548419"/>
                <a:gd name="connsiteX2" fmla="*/ 600702 w 1294701"/>
                <a:gd name="connsiteY2" fmla="*/ 17337 h 1548419"/>
                <a:gd name="connsiteX3" fmla="*/ 593239 w 1294701"/>
                <a:gd name="connsiteY3" fmla="*/ 24800 h 1548419"/>
                <a:gd name="connsiteX4" fmla="*/ 65935 w 1294701"/>
                <a:gd name="connsiteY4" fmla="*/ 283632 h 1548419"/>
                <a:gd name="connsiteX5" fmla="*/ 3 w 1294701"/>
                <a:gd name="connsiteY5" fmla="*/ 356841 h 1548419"/>
                <a:gd name="connsiteX6" fmla="*/ 3 w 1294701"/>
                <a:gd name="connsiteY6" fmla="*/ 541303 h 1548419"/>
                <a:gd name="connsiteX7" fmla="*/ 607526 w 1294701"/>
                <a:gd name="connsiteY7" fmla="*/ 1536665 h 1548419"/>
                <a:gd name="connsiteX8" fmla="*/ 687174 w 1294701"/>
                <a:gd name="connsiteY8" fmla="*/ 1536665 h 1548419"/>
                <a:gd name="connsiteX9" fmla="*/ 1294698 w 1294701"/>
                <a:gd name="connsiteY9" fmla="*/ 541493 h 1548419"/>
                <a:gd name="connsiteX10" fmla="*/ 1294698 w 1294701"/>
                <a:gd name="connsiteY10" fmla="*/ 357070 h 1548419"/>
                <a:gd name="connsiteX11" fmla="*/ 1228766 w 1294701"/>
                <a:gd name="connsiteY11" fmla="*/ 283880 h 1548419"/>
                <a:gd name="connsiteX12" fmla="*/ 1256598 w 1294701"/>
                <a:gd name="connsiteY12" fmla="*/ 541550 h 1548419"/>
                <a:gd name="connsiteX13" fmla="*/ 666581 w 1294701"/>
                <a:gd name="connsiteY13" fmla="*/ 1504661 h 1548419"/>
                <a:gd name="connsiteX14" fmla="*/ 628138 w 1294701"/>
                <a:gd name="connsiteY14" fmla="*/ 1504661 h 1548419"/>
                <a:gd name="connsiteX15" fmla="*/ 38103 w 1294701"/>
                <a:gd name="connsiteY15" fmla="*/ 541341 h 1548419"/>
                <a:gd name="connsiteX16" fmla="*/ 38103 w 1294701"/>
                <a:gd name="connsiteY16" fmla="*/ 356880 h 1548419"/>
                <a:gd name="connsiteX17" fmla="*/ 69002 w 1294701"/>
                <a:gd name="connsiteY17" fmla="*/ 321637 h 1548419"/>
                <a:gd name="connsiteX18" fmla="*/ 621452 w 1294701"/>
                <a:gd name="connsiteY18" fmla="*/ 50479 h 1548419"/>
                <a:gd name="connsiteX19" fmla="*/ 647283 w 1294701"/>
                <a:gd name="connsiteY19" fmla="*/ 38135 h 1548419"/>
                <a:gd name="connsiteX20" fmla="*/ 673306 w 1294701"/>
                <a:gd name="connsiteY20" fmla="*/ 50479 h 1548419"/>
                <a:gd name="connsiteX21" fmla="*/ 1225756 w 1294701"/>
                <a:gd name="connsiteY21" fmla="*/ 321828 h 1548419"/>
                <a:gd name="connsiteX22" fmla="*/ 1256674 w 1294701"/>
                <a:gd name="connsiteY22" fmla="*/ 357070 h 15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4701" h="1548419">
                  <a:moveTo>
                    <a:pt x="1228766" y="283880"/>
                  </a:moveTo>
                  <a:cubicBezTo>
                    <a:pt x="1026504" y="267529"/>
                    <a:pt x="838018" y="174916"/>
                    <a:pt x="701481" y="24800"/>
                  </a:cubicBezTo>
                  <a:cubicBezTo>
                    <a:pt x="675712" y="-5090"/>
                    <a:pt x="630592" y="-8432"/>
                    <a:pt x="600702" y="17337"/>
                  </a:cubicBezTo>
                  <a:cubicBezTo>
                    <a:pt x="598033" y="19637"/>
                    <a:pt x="595538" y="22132"/>
                    <a:pt x="593239" y="24800"/>
                  </a:cubicBezTo>
                  <a:cubicBezTo>
                    <a:pt x="456717" y="174908"/>
                    <a:pt x="268194" y="267445"/>
                    <a:pt x="65935" y="283632"/>
                  </a:cubicBezTo>
                  <a:cubicBezTo>
                    <a:pt x="28307" y="287263"/>
                    <a:pt x="-310" y="319041"/>
                    <a:pt x="3" y="356841"/>
                  </a:cubicBezTo>
                  <a:lnTo>
                    <a:pt x="3" y="541303"/>
                  </a:lnTo>
                  <a:cubicBezTo>
                    <a:pt x="3" y="942553"/>
                    <a:pt x="254415" y="1309570"/>
                    <a:pt x="607526" y="1536665"/>
                  </a:cubicBezTo>
                  <a:cubicBezTo>
                    <a:pt x="631763" y="1552338"/>
                    <a:pt x="662937" y="1552338"/>
                    <a:pt x="687174" y="1536665"/>
                  </a:cubicBezTo>
                  <a:cubicBezTo>
                    <a:pt x="1040304" y="1309570"/>
                    <a:pt x="1294698" y="942743"/>
                    <a:pt x="1294698" y="541493"/>
                  </a:cubicBezTo>
                  <a:lnTo>
                    <a:pt x="1294698" y="357070"/>
                  </a:lnTo>
                  <a:cubicBezTo>
                    <a:pt x="1295065" y="319252"/>
                    <a:pt x="1266416" y="287450"/>
                    <a:pt x="1228766" y="283880"/>
                  </a:cubicBezTo>
                  <a:close/>
                  <a:moveTo>
                    <a:pt x="1256598" y="541550"/>
                  </a:moveTo>
                  <a:cubicBezTo>
                    <a:pt x="1256598" y="907024"/>
                    <a:pt x="1036037" y="1267070"/>
                    <a:pt x="666581" y="1504661"/>
                  </a:cubicBezTo>
                  <a:cubicBezTo>
                    <a:pt x="654896" y="1512270"/>
                    <a:pt x="639824" y="1512270"/>
                    <a:pt x="628138" y="1504661"/>
                  </a:cubicBezTo>
                  <a:cubicBezTo>
                    <a:pt x="258682" y="1267051"/>
                    <a:pt x="38103" y="906929"/>
                    <a:pt x="38103" y="541341"/>
                  </a:cubicBezTo>
                  <a:lnTo>
                    <a:pt x="38103" y="356880"/>
                  </a:lnTo>
                  <a:cubicBezTo>
                    <a:pt x="37763" y="338917"/>
                    <a:pt x="51150" y="323649"/>
                    <a:pt x="69002" y="321637"/>
                  </a:cubicBezTo>
                  <a:cubicBezTo>
                    <a:pt x="280950" y="304856"/>
                    <a:pt x="478523" y="207882"/>
                    <a:pt x="621452" y="50479"/>
                  </a:cubicBezTo>
                  <a:cubicBezTo>
                    <a:pt x="627921" y="42887"/>
                    <a:pt x="637313" y="38400"/>
                    <a:pt x="647283" y="38135"/>
                  </a:cubicBezTo>
                  <a:cubicBezTo>
                    <a:pt x="657310" y="38399"/>
                    <a:pt x="666758" y="42881"/>
                    <a:pt x="673306" y="50479"/>
                  </a:cubicBezTo>
                  <a:cubicBezTo>
                    <a:pt x="816265" y="207869"/>
                    <a:pt x="1013807" y="304896"/>
                    <a:pt x="1225756" y="321828"/>
                  </a:cubicBezTo>
                  <a:cubicBezTo>
                    <a:pt x="1243615" y="323832"/>
                    <a:pt x="1257013" y="339102"/>
                    <a:pt x="1256674" y="357070"/>
                  </a:cubicBezTo>
                  <a:close/>
                </a:path>
              </a:pathLst>
            </a:custGeom>
            <a:solidFill>
              <a:srgbClr val="054B16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0FF4737-E61B-1787-2DA3-091764B86BDD}"/>
                </a:ext>
              </a:extLst>
            </p:cNvPr>
            <p:cNvSpPr/>
            <p:nvPr/>
          </p:nvSpPr>
          <p:spPr>
            <a:xfrm>
              <a:off x="5558831" y="5277223"/>
              <a:ext cx="989895" cy="1193653"/>
            </a:xfrm>
            <a:custGeom>
              <a:avLst/>
              <a:gdLst>
                <a:gd name="connsiteX0" fmla="*/ 0 w 989895"/>
                <a:gd name="connsiteY0" fmla="*/ 240297 h 1193653"/>
                <a:gd name="connsiteX1" fmla="*/ 0 w 989895"/>
                <a:gd name="connsiteY1" fmla="*/ 354940 h 1193653"/>
                <a:gd name="connsiteX2" fmla="*/ 494957 w 989895"/>
                <a:gd name="connsiteY2" fmla="*/ 1193654 h 1193653"/>
                <a:gd name="connsiteX3" fmla="*/ 989895 w 989895"/>
                <a:gd name="connsiteY3" fmla="*/ 355073 h 1193653"/>
                <a:gd name="connsiteX4" fmla="*/ 989895 w 989895"/>
                <a:gd name="connsiteY4" fmla="*/ 240297 h 1193653"/>
                <a:gd name="connsiteX5" fmla="*/ 494938 w 989895"/>
                <a:gd name="connsiteY5" fmla="*/ 0 h 1193653"/>
                <a:gd name="connsiteX6" fmla="*/ 0 w 989895"/>
                <a:gd name="connsiteY6" fmla="*/ 240297 h 1193653"/>
                <a:gd name="connsiteX7" fmla="*/ 951795 w 989895"/>
                <a:gd name="connsiteY7" fmla="*/ 355130 h 1193653"/>
                <a:gd name="connsiteX8" fmla="*/ 494957 w 989895"/>
                <a:gd name="connsiteY8" fmla="*/ 1146943 h 1193653"/>
                <a:gd name="connsiteX9" fmla="*/ 38100 w 989895"/>
                <a:gd name="connsiteY9" fmla="*/ 354882 h 1193653"/>
                <a:gd name="connsiteX10" fmla="*/ 38100 w 989895"/>
                <a:gd name="connsiteY10" fmla="*/ 272205 h 1193653"/>
                <a:gd name="connsiteX11" fmla="*/ 494919 w 989895"/>
                <a:gd name="connsiteY11" fmla="*/ 51054 h 1193653"/>
                <a:gd name="connsiteX12" fmla="*/ 951795 w 989895"/>
                <a:gd name="connsiteY12" fmla="*/ 272320 h 11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9895" h="1193653">
                  <a:moveTo>
                    <a:pt x="0" y="240297"/>
                  </a:moveTo>
                  <a:lnTo>
                    <a:pt x="0" y="354940"/>
                  </a:lnTo>
                  <a:cubicBezTo>
                    <a:pt x="0" y="667455"/>
                    <a:pt x="184080" y="977875"/>
                    <a:pt x="494957" y="1193654"/>
                  </a:cubicBezTo>
                  <a:cubicBezTo>
                    <a:pt x="805815" y="977760"/>
                    <a:pt x="989895" y="667455"/>
                    <a:pt x="989895" y="355073"/>
                  </a:cubicBezTo>
                  <a:lnTo>
                    <a:pt x="989895" y="240297"/>
                  </a:lnTo>
                  <a:cubicBezTo>
                    <a:pt x="804794" y="210849"/>
                    <a:pt x="632565" y="127233"/>
                    <a:pt x="494938" y="0"/>
                  </a:cubicBezTo>
                  <a:cubicBezTo>
                    <a:pt x="357347" y="127275"/>
                    <a:pt x="185111" y="210897"/>
                    <a:pt x="0" y="240297"/>
                  </a:cubicBezTo>
                  <a:close/>
                  <a:moveTo>
                    <a:pt x="951795" y="355130"/>
                  </a:moveTo>
                  <a:cubicBezTo>
                    <a:pt x="951795" y="645262"/>
                    <a:pt x="781526" y="939565"/>
                    <a:pt x="494957" y="1146943"/>
                  </a:cubicBezTo>
                  <a:cubicBezTo>
                    <a:pt x="208388" y="939432"/>
                    <a:pt x="38100" y="645147"/>
                    <a:pt x="38100" y="354882"/>
                  </a:cubicBezTo>
                  <a:lnTo>
                    <a:pt x="38100" y="272205"/>
                  </a:lnTo>
                  <a:cubicBezTo>
                    <a:pt x="207094" y="239712"/>
                    <a:pt x="364609" y="163457"/>
                    <a:pt x="494919" y="51054"/>
                  </a:cubicBezTo>
                  <a:cubicBezTo>
                    <a:pt x="625257" y="163468"/>
                    <a:pt x="782784" y="239760"/>
                    <a:pt x="951795" y="272320"/>
                  </a:cubicBezTo>
                  <a:close/>
                </a:path>
              </a:pathLst>
            </a:custGeom>
            <a:solidFill>
              <a:srgbClr val="7030A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60227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2586194"/>
            <a:ext cx="7781130" cy="1431226"/>
          </a:xfrm>
        </p:spPr>
        <p:txBody>
          <a:bodyPr/>
          <a:lstStyle/>
          <a:p>
            <a:r>
              <a:rPr lang="en-IN" sz="4400" b="1" dirty="0">
                <a:latin typeface="Segoe UI" pitchFamily="34" charset="0"/>
                <a:cs typeface="Segoe UI" pitchFamily="34" charset="0"/>
              </a:rPr>
              <a:t>Muralidharan Deenathayalan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7650500" cy="1384995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Associate Director – Software Innovation </a:t>
            </a:r>
          </a:p>
          <a:p>
            <a:r>
              <a:rPr lang="en-US" sz="2200" b="1" dirty="0">
                <a:latin typeface="Segoe UI" pitchFamily="34" charset="0"/>
                <a:cs typeface="Segoe UI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https://www.quanticate.com</a:t>
            </a:r>
            <a:r>
              <a:rPr lang="en-US" sz="2200" b="1" dirty="0">
                <a:latin typeface="Segoe UI" pitchFamily="34" charset="0"/>
                <a:cs typeface="Segoe UI" pitchFamily="34" charset="0"/>
              </a:rPr>
              <a:t> </a:t>
            </a:r>
            <a:endParaRPr lang="en-IN" sz="2200" b="1" dirty="0">
              <a:latin typeface="Segoe UI" pitchFamily="34" charset="0"/>
              <a:cs typeface="Segoe UI" pitchFamily="34" charset="0"/>
            </a:endParaRPr>
          </a:p>
          <a:p>
            <a:endParaRPr lang="en-US" dirty="0"/>
          </a:p>
        </p:txBody>
      </p:sp>
      <p:pic>
        <p:nvPicPr>
          <p:cNvPr id="6" name="Picture 5" descr="A person with a beard and glasses&#10;&#10;Description automatically generated with medium confidence">
            <a:extLst>
              <a:ext uri="{FF2B5EF4-FFF2-40B4-BE49-F238E27FC236}">
                <a16:creationId xmlns:a16="http://schemas.microsoft.com/office/drawing/2014/main" id="{9DB5897B-CD45-6D3D-94B1-5E0DDC698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62" y="2475374"/>
            <a:ext cx="3129517" cy="308408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60C16ADA-E050-6652-D3C3-7AD1084B9916}"/>
              </a:ext>
            </a:extLst>
          </p:cNvPr>
          <p:cNvSpPr txBox="1">
            <a:spLocks/>
          </p:cNvSpPr>
          <p:nvPr/>
        </p:nvSpPr>
        <p:spPr>
          <a:xfrm>
            <a:off x="2658079" y="5863448"/>
            <a:ext cx="6076820" cy="258533"/>
          </a:xfrm>
        </p:spPr>
        <p:txBody>
          <a:bodyPr/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u="sng" dirty="0">
                <a:solidFill>
                  <a:srgbClr val="00B0F0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https://twitter.com/muralidharand</a:t>
            </a:r>
            <a:endParaRPr lang="en-IN" sz="2000" u="sng" dirty="0">
              <a:solidFill>
                <a:srgbClr val="00B0F0"/>
              </a:solidFill>
              <a:latin typeface="Segoe UI" panose="020B0502040204020203" pitchFamily="34" charset="0"/>
            </a:endParaRPr>
          </a:p>
          <a:p>
            <a:r>
              <a:rPr lang="en-IN" sz="2000" dirty="0">
                <a:solidFill>
                  <a:srgbClr val="00B0F0"/>
                </a:solidFill>
              </a:rPr>
              <a:t> 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1FFC41-DB6B-1946-C325-A691B6785AA1}"/>
              </a:ext>
            </a:extLst>
          </p:cNvPr>
          <p:cNvGrpSpPr/>
          <p:nvPr/>
        </p:nvGrpSpPr>
        <p:grpSpPr>
          <a:xfrm>
            <a:off x="2299340" y="5874598"/>
            <a:ext cx="6727149" cy="1137779"/>
            <a:chOff x="797601" y="4431366"/>
            <a:chExt cx="6517599" cy="1137779"/>
          </a:xfrm>
        </p:grpSpPr>
        <p:sp>
          <p:nvSpPr>
            <p:cNvPr id="17" name="Text Placeholder 22">
              <a:extLst>
                <a:ext uri="{FF2B5EF4-FFF2-40B4-BE49-F238E27FC236}">
                  <a16:creationId xmlns:a16="http://schemas.microsoft.com/office/drawing/2014/main" id="{2263FAF4-2F50-A904-3BB8-D00017820DBE}"/>
                </a:ext>
              </a:extLst>
            </p:cNvPr>
            <p:cNvSpPr txBox="1">
              <a:spLocks/>
            </p:cNvSpPr>
            <p:nvPr/>
          </p:nvSpPr>
          <p:spPr>
            <a:xfrm>
              <a:off x="1238380" y="4859671"/>
              <a:ext cx="6076820" cy="258533"/>
            </a:xfrm>
            <a:noFill/>
          </p:spPr>
          <p:txBody>
            <a:bodyPr wrap="square" lIns="0" tIns="0" rIns="0" bIns="0">
              <a:spAutoFit/>
            </a:bodyPr>
            <a:lstStyle>
              <a:lvl1pPr marL="0" marR="0" indent="0" algn="l" defTabSz="11192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80" kern="1200" spc="0" baseline="0">
                  <a:solidFill>
                    <a:srgbClr val="08023F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274309" marR="0" indent="0" algn="l" defTabSz="11192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548618" marR="0" indent="0" algn="l" defTabSz="11192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11516" marR="0" indent="-217162" algn="l" defTabSz="111924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28676" marR="0" indent="-201922" algn="l" defTabSz="111924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96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3077924" indent="-279812" algn="l" defTabSz="11192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37548" indent="-279812" algn="l" defTabSz="11192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7172" indent="-279812" algn="l" defTabSz="11192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56795" indent="-279812" algn="l" defTabSz="11192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2000" u="sng" dirty="0">
                  <a:solidFill>
                    <a:srgbClr val="00B0F0"/>
                  </a:solidFill>
                </a:rPr>
                <a:t>https://www.linkedin.com/in/muralidharand/    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955EB9-A022-8220-2D86-A25D45176156}"/>
                </a:ext>
              </a:extLst>
            </p:cNvPr>
            <p:cNvGrpSpPr/>
            <p:nvPr/>
          </p:nvGrpSpPr>
          <p:grpSpPr>
            <a:xfrm>
              <a:off x="797601" y="4431366"/>
              <a:ext cx="6517599" cy="1137779"/>
              <a:chOff x="797601" y="4431366"/>
              <a:chExt cx="6517599" cy="1137779"/>
            </a:xfrm>
          </p:grpSpPr>
          <p:sp>
            <p:nvSpPr>
              <p:cNvPr id="19" name="Text Placeholder 22">
                <a:extLst>
                  <a:ext uri="{FF2B5EF4-FFF2-40B4-BE49-F238E27FC236}">
                    <a16:creationId xmlns:a16="http://schemas.microsoft.com/office/drawing/2014/main" id="{1B2505ED-0068-51B5-DAA0-16A046A53D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8380" y="5260992"/>
                <a:ext cx="6076820" cy="258533"/>
              </a:xfrm>
              <a:noFill/>
            </p:spPr>
            <p:txBody>
              <a:bodyPr wrap="square" lIns="0" tIns="0" rIns="0" bIns="0">
                <a:spAutoFit/>
              </a:bodyPr>
              <a:lstStyle>
                <a:lvl1pPr marL="0" marR="0" indent="0" algn="l" defTabSz="111924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80" kern="1200" spc="0" baseline="0">
                    <a:solidFill>
                      <a:srgbClr val="08023F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  <a:lvl2pPr marL="274309" marR="0" indent="0" algn="l" defTabSz="111924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548618" marR="0" indent="0" algn="l" defTabSz="111924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11516" marR="0" indent="-217162" algn="l" defTabSz="111924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2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28676" marR="0" indent="-201922" algn="l" defTabSz="111924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96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3077924" indent="-279812" algn="l" defTabSz="111924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37548" indent="-279812" algn="l" defTabSz="111924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97172" indent="-279812" algn="l" defTabSz="111924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56795" indent="-279812" algn="l" defTabSz="111924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u="sng" dirty="0">
                    <a:solidFill>
                      <a:srgbClr val="00B0F0"/>
                    </a:solidFill>
                  </a:rPr>
                  <a:t>https://www.codingfreaks.net/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CE034AC-34B3-7411-8583-60AA5E71B011}"/>
                  </a:ext>
                </a:extLst>
              </p:cNvPr>
              <p:cNvGrpSpPr/>
              <p:nvPr/>
            </p:nvGrpSpPr>
            <p:grpSpPr>
              <a:xfrm>
                <a:off x="797601" y="4431366"/>
                <a:ext cx="329108" cy="1137779"/>
                <a:chOff x="797601" y="4431366"/>
                <a:chExt cx="329108" cy="1137779"/>
              </a:xfrm>
            </p:grpSpPr>
            <p:pic>
              <p:nvPicPr>
                <p:cNvPr id="21" name="Picture 2">
                  <a:extLst>
                    <a:ext uri="{FF2B5EF4-FFF2-40B4-BE49-F238E27FC236}">
                      <a16:creationId xmlns:a16="http://schemas.microsoft.com/office/drawing/2014/main" id="{8BC19E1A-F7F3-736B-35A1-C43B3E011D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955" t="18066" r="15917" b="21726"/>
                <a:stretch/>
              </p:blipFill>
              <p:spPr bwMode="auto">
                <a:xfrm>
                  <a:off x="797601" y="4431366"/>
                  <a:ext cx="329108" cy="2951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4D55686-FB35-2D40-0DF8-B0D1CA2E97B6}"/>
                    </a:ext>
                  </a:extLst>
                </p:cNvPr>
                <p:cNvGrpSpPr/>
                <p:nvPr/>
              </p:nvGrpSpPr>
              <p:grpSpPr>
                <a:xfrm>
                  <a:off x="797601" y="4864321"/>
                  <a:ext cx="297829" cy="704824"/>
                  <a:chOff x="797601" y="4864321"/>
                  <a:chExt cx="297829" cy="704824"/>
                </a:xfrm>
              </p:grpSpPr>
              <p:pic>
                <p:nvPicPr>
                  <p:cNvPr id="23" name="Picture 6">
                    <a:extLst>
                      <a:ext uri="{FF2B5EF4-FFF2-40B4-BE49-F238E27FC236}">
                        <a16:creationId xmlns:a16="http://schemas.microsoft.com/office/drawing/2014/main" id="{65EB901D-E1AD-EDAF-A2EF-1E7BF41B40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0230" y="4864321"/>
                    <a:ext cx="295200" cy="295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Graphic 23" descr="World outline">
                    <a:extLst>
                      <a:ext uri="{FF2B5EF4-FFF2-40B4-BE49-F238E27FC236}">
                        <a16:creationId xmlns:a16="http://schemas.microsoft.com/office/drawing/2014/main" id="{7CAD50E6-53E5-E74C-C593-DA485EA28A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7601" y="5273945"/>
                    <a:ext cx="295200" cy="2952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54" y="0"/>
            <a:ext cx="12722796" cy="1107996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Using Azure AD Demo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854" y="1737764"/>
            <a:ext cx="10828840" cy="4893647"/>
          </a:xfrm>
        </p:spPr>
        <p:txBody>
          <a:bodyPr/>
          <a:lstStyle/>
          <a:p>
            <a:r>
              <a:rPr lang="en-US" b="1" dirty="0"/>
              <a:t>Authentication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8023F"/>
                </a:solidFill>
              </a:rPr>
              <a:t>Configure Identity Provider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Configure AAD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Generate JWT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Validate JWT – using </a:t>
            </a:r>
            <a:r>
              <a:rPr lang="en-IN" sz="2400" dirty="0">
                <a:solidFill>
                  <a:srgbClr val="0802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https://jwt.ms</a:t>
            </a:r>
            <a:r>
              <a:rPr lang="en-IN" sz="2400" dirty="0">
                <a:solidFill>
                  <a:srgbClr val="08023F"/>
                </a:solidFill>
              </a:rPr>
              <a:t>  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Accessing Protected Function app </a:t>
            </a:r>
          </a:p>
          <a:p>
            <a:pPr marL="891518" lvl="2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Using Postman</a:t>
            </a:r>
          </a:p>
          <a:p>
            <a:pPr marL="891518" lvl="2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Using Azure Portal</a:t>
            </a:r>
          </a:p>
          <a:p>
            <a:pPr marL="891518" lvl="2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Using Visual Studio</a:t>
            </a:r>
          </a:p>
          <a:p>
            <a:pPr marL="891518" lvl="2" indent="-342900">
              <a:buFont typeface="Wingdings" panose="05000000000000000000" pitchFamily="2" charset="2"/>
              <a:buChar char="Ø"/>
            </a:pPr>
            <a:endParaRPr lang="en-IN" sz="2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337430-C25E-1171-C342-A75EAF976802}"/>
              </a:ext>
            </a:extLst>
          </p:cNvPr>
          <p:cNvGrpSpPr/>
          <p:nvPr/>
        </p:nvGrpSpPr>
        <p:grpSpPr>
          <a:xfrm>
            <a:off x="11913124" y="1107996"/>
            <a:ext cx="643096" cy="800695"/>
            <a:chOff x="5406428" y="5090765"/>
            <a:chExt cx="1294701" cy="1548419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65BA853-BE88-09D9-EC1B-38076C4DB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85" t="29530" r="6475" b="21026"/>
            <a:stretch/>
          </p:blipFill>
          <p:spPr bwMode="auto">
            <a:xfrm>
              <a:off x="5633220" y="5460097"/>
              <a:ext cx="841116" cy="778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ACC850-1D00-60FB-900E-9B0E630B41CE}"/>
                </a:ext>
              </a:extLst>
            </p:cNvPr>
            <p:cNvSpPr/>
            <p:nvPr/>
          </p:nvSpPr>
          <p:spPr>
            <a:xfrm>
              <a:off x="5406428" y="5090765"/>
              <a:ext cx="1294701" cy="1548419"/>
            </a:xfrm>
            <a:custGeom>
              <a:avLst/>
              <a:gdLst>
                <a:gd name="connsiteX0" fmla="*/ 1228766 w 1294701"/>
                <a:gd name="connsiteY0" fmla="*/ 283880 h 1548419"/>
                <a:gd name="connsiteX1" fmla="*/ 701481 w 1294701"/>
                <a:gd name="connsiteY1" fmla="*/ 24800 h 1548419"/>
                <a:gd name="connsiteX2" fmla="*/ 600702 w 1294701"/>
                <a:gd name="connsiteY2" fmla="*/ 17337 h 1548419"/>
                <a:gd name="connsiteX3" fmla="*/ 593239 w 1294701"/>
                <a:gd name="connsiteY3" fmla="*/ 24800 h 1548419"/>
                <a:gd name="connsiteX4" fmla="*/ 65935 w 1294701"/>
                <a:gd name="connsiteY4" fmla="*/ 283632 h 1548419"/>
                <a:gd name="connsiteX5" fmla="*/ 3 w 1294701"/>
                <a:gd name="connsiteY5" fmla="*/ 356841 h 1548419"/>
                <a:gd name="connsiteX6" fmla="*/ 3 w 1294701"/>
                <a:gd name="connsiteY6" fmla="*/ 541303 h 1548419"/>
                <a:gd name="connsiteX7" fmla="*/ 607526 w 1294701"/>
                <a:gd name="connsiteY7" fmla="*/ 1536665 h 1548419"/>
                <a:gd name="connsiteX8" fmla="*/ 687174 w 1294701"/>
                <a:gd name="connsiteY8" fmla="*/ 1536665 h 1548419"/>
                <a:gd name="connsiteX9" fmla="*/ 1294698 w 1294701"/>
                <a:gd name="connsiteY9" fmla="*/ 541493 h 1548419"/>
                <a:gd name="connsiteX10" fmla="*/ 1294698 w 1294701"/>
                <a:gd name="connsiteY10" fmla="*/ 357070 h 1548419"/>
                <a:gd name="connsiteX11" fmla="*/ 1228766 w 1294701"/>
                <a:gd name="connsiteY11" fmla="*/ 283880 h 1548419"/>
                <a:gd name="connsiteX12" fmla="*/ 1256598 w 1294701"/>
                <a:gd name="connsiteY12" fmla="*/ 541550 h 1548419"/>
                <a:gd name="connsiteX13" fmla="*/ 666581 w 1294701"/>
                <a:gd name="connsiteY13" fmla="*/ 1504661 h 1548419"/>
                <a:gd name="connsiteX14" fmla="*/ 628138 w 1294701"/>
                <a:gd name="connsiteY14" fmla="*/ 1504661 h 1548419"/>
                <a:gd name="connsiteX15" fmla="*/ 38103 w 1294701"/>
                <a:gd name="connsiteY15" fmla="*/ 541341 h 1548419"/>
                <a:gd name="connsiteX16" fmla="*/ 38103 w 1294701"/>
                <a:gd name="connsiteY16" fmla="*/ 356880 h 1548419"/>
                <a:gd name="connsiteX17" fmla="*/ 69002 w 1294701"/>
                <a:gd name="connsiteY17" fmla="*/ 321637 h 1548419"/>
                <a:gd name="connsiteX18" fmla="*/ 621452 w 1294701"/>
                <a:gd name="connsiteY18" fmla="*/ 50479 h 1548419"/>
                <a:gd name="connsiteX19" fmla="*/ 647283 w 1294701"/>
                <a:gd name="connsiteY19" fmla="*/ 38135 h 1548419"/>
                <a:gd name="connsiteX20" fmla="*/ 673306 w 1294701"/>
                <a:gd name="connsiteY20" fmla="*/ 50479 h 1548419"/>
                <a:gd name="connsiteX21" fmla="*/ 1225756 w 1294701"/>
                <a:gd name="connsiteY21" fmla="*/ 321828 h 1548419"/>
                <a:gd name="connsiteX22" fmla="*/ 1256674 w 1294701"/>
                <a:gd name="connsiteY22" fmla="*/ 357070 h 15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4701" h="1548419">
                  <a:moveTo>
                    <a:pt x="1228766" y="283880"/>
                  </a:moveTo>
                  <a:cubicBezTo>
                    <a:pt x="1026504" y="267529"/>
                    <a:pt x="838018" y="174916"/>
                    <a:pt x="701481" y="24800"/>
                  </a:cubicBezTo>
                  <a:cubicBezTo>
                    <a:pt x="675712" y="-5090"/>
                    <a:pt x="630592" y="-8432"/>
                    <a:pt x="600702" y="17337"/>
                  </a:cubicBezTo>
                  <a:cubicBezTo>
                    <a:pt x="598033" y="19637"/>
                    <a:pt x="595538" y="22132"/>
                    <a:pt x="593239" y="24800"/>
                  </a:cubicBezTo>
                  <a:cubicBezTo>
                    <a:pt x="456717" y="174908"/>
                    <a:pt x="268194" y="267445"/>
                    <a:pt x="65935" y="283632"/>
                  </a:cubicBezTo>
                  <a:cubicBezTo>
                    <a:pt x="28307" y="287263"/>
                    <a:pt x="-310" y="319041"/>
                    <a:pt x="3" y="356841"/>
                  </a:cubicBezTo>
                  <a:lnTo>
                    <a:pt x="3" y="541303"/>
                  </a:lnTo>
                  <a:cubicBezTo>
                    <a:pt x="3" y="942553"/>
                    <a:pt x="254415" y="1309570"/>
                    <a:pt x="607526" y="1536665"/>
                  </a:cubicBezTo>
                  <a:cubicBezTo>
                    <a:pt x="631763" y="1552338"/>
                    <a:pt x="662937" y="1552338"/>
                    <a:pt x="687174" y="1536665"/>
                  </a:cubicBezTo>
                  <a:cubicBezTo>
                    <a:pt x="1040304" y="1309570"/>
                    <a:pt x="1294698" y="942743"/>
                    <a:pt x="1294698" y="541493"/>
                  </a:cubicBezTo>
                  <a:lnTo>
                    <a:pt x="1294698" y="357070"/>
                  </a:lnTo>
                  <a:cubicBezTo>
                    <a:pt x="1295065" y="319252"/>
                    <a:pt x="1266416" y="287450"/>
                    <a:pt x="1228766" y="283880"/>
                  </a:cubicBezTo>
                  <a:close/>
                  <a:moveTo>
                    <a:pt x="1256598" y="541550"/>
                  </a:moveTo>
                  <a:cubicBezTo>
                    <a:pt x="1256598" y="907024"/>
                    <a:pt x="1036037" y="1267070"/>
                    <a:pt x="666581" y="1504661"/>
                  </a:cubicBezTo>
                  <a:cubicBezTo>
                    <a:pt x="654896" y="1512270"/>
                    <a:pt x="639824" y="1512270"/>
                    <a:pt x="628138" y="1504661"/>
                  </a:cubicBezTo>
                  <a:cubicBezTo>
                    <a:pt x="258682" y="1267051"/>
                    <a:pt x="38103" y="906929"/>
                    <a:pt x="38103" y="541341"/>
                  </a:cubicBezTo>
                  <a:lnTo>
                    <a:pt x="38103" y="356880"/>
                  </a:lnTo>
                  <a:cubicBezTo>
                    <a:pt x="37763" y="338917"/>
                    <a:pt x="51150" y="323649"/>
                    <a:pt x="69002" y="321637"/>
                  </a:cubicBezTo>
                  <a:cubicBezTo>
                    <a:pt x="280950" y="304856"/>
                    <a:pt x="478523" y="207882"/>
                    <a:pt x="621452" y="50479"/>
                  </a:cubicBezTo>
                  <a:cubicBezTo>
                    <a:pt x="627921" y="42887"/>
                    <a:pt x="637313" y="38400"/>
                    <a:pt x="647283" y="38135"/>
                  </a:cubicBezTo>
                  <a:cubicBezTo>
                    <a:pt x="657310" y="38399"/>
                    <a:pt x="666758" y="42881"/>
                    <a:pt x="673306" y="50479"/>
                  </a:cubicBezTo>
                  <a:cubicBezTo>
                    <a:pt x="816265" y="207869"/>
                    <a:pt x="1013807" y="304896"/>
                    <a:pt x="1225756" y="321828"/>
                  </a:cubicBezTo>
                  <a:cubicBezTo>
                    <a:pt x="1243615" y="323832"/>
                    <a:pt x="1257013" y="339102"/>
                    <a:pt x="1256674" y="357070"/>
                  </a:cubicBezTo>
                  <a:close/>
                </a:path>
              </a:pathLst>
            </a:custGeom>
            <a:solidFill>
              <a:srgbClr val="054B16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0FF4737-E61B-1787-2DA3-091764B86BDD}"/>
                </a:ext>
              </a:extLst>
            </p:cNvPr>
            <p:cNvSpPr/>
            <p:nvPr/>
          </p:nvSpPr>
          <p:spPr>
            <a:xfrm>
              <a:off x="5558831" y="5277223"/>
              <a:ext cx="989895" cy="1193653"/>
            </a:xfrm>
            <a:custGeom>
              <a:avLst/>
              <a:gdLst>
                <a:gd name="connsiteX0" fmla="*/ 0 w 989895"/>
                <a:gd name="connsiteY0" fmla="*/ 240297 h 1193653"/>
                <a:gd name="connsiteX1" fmla="*/ 0 w 989895"/>
                <a:gd name="connsiteY1" fmla="*/ 354940 h 1193653"/>
                <a:gd name="connsiteX2" fmla="*/ 494957 w 989895"/>
                <a:gd name="connsiteY2" fmla="*/ 1193654 h 1193653"/>
                <a:gd name="connsiteX3" fmla="*/ 989895 w 989895"/>
                <a:gd name="connsiteY3" fmla="*/ 355073 h 1193653"/>
                <a:gd name="connsiteX4" fmla="*/ 989895 w 989895"/>
                <a:gd name="connsiteY4" fmla="*/ 240297 h 1193653"/>
                <a:gd name="connsiteX5" fmla="*/ 494938 w 989895"/>
                <a:gd name="connsiteY5" fmla="*/ 0 h 1193653"/>
                <a:gd name="connsiteX6" fmla="*/ 0 w 989895"/>
                <a:gd name="connsiteY6" fmla="*/ 240297 h 1193653"/>
                <a:gd name="connsiteX7" fmla="*/ 951795 w 989895"/>
                <a:gd name="connsiteY7" fmla="*/ 355130 h 1193653"/>
                <a:gd name="connsiteX8" fmla="*/ 494957 w 989895"/>
                <a:gd name="connsiteY8" fmla="*/ 1146943 h 1193653"/>
                <a:gd name="connsiteX9" fmla="*/ 38100 w 989895"/>
                <a:gd name="connsiteY9" fmla="*/ 354882 h 1193653"/>
                <a:gd name="connsiteX10" fmla="*/ 38100 w 989895"/>
                <a:gd name="connsiteY10" fmla="*/ 272205 h 1193653"/>
                <a:gd name="connsiteX11" fmla="*/ 494919 w 989895"/>
                <a:gd name="connsiteY11" fmla="*/ 51054 h 1193653"/>
                <a:gd name="connsiteX12" fmla="*/ 951795 w 989895"/>
                <a:gd name="connsiteY12" fmla="*/ 272320 h 11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9895" h="1193653">
                  <a:moveTo>
                    <a:pt x="0" y="240297"/>
                  </a:moveTo>
                  <a:lnTo>
                    <a:pt x="0" y="354940"/>
                  </a:lnTo>
                  <a:cubicBezTo>
                    <a:pt x="0" y="667455"/>
                    <a:pt x="184080" y="977875"/>
                    <a:pt x="494957" y="1193654"/>
                  </a:cubicBezTo>
                  <a:cubicBezTo>
                    <a:pt x="805815" y="977760"/>
                    <a:pt x="989895" y="667455"/>
                    <a:pt x="989895" y="355073"/>
                  </a:cubicBezTo>
                  <a:lnTo>
                    <a:pt x="989895" y="240297"/>
                  </a:lnTo>
                  <a:cubicBezTo>
                    <a:pt x="804794" y="210849"/>
                    <a:pt x="632565" y="127233"/>
                    <a:pt x="494938" y="0"/>
                  </a:cubicBezTo>
                  <a:cubicBezTo>
                    <a:pt x="357347" y="127275"/>
                    <a:pt x="185111" y="210897"/>
                    <a:pt x="0" y="240297"/>
                  </a:cubicBezTo>
                  <a:close/>
                  <a:moveTo>
                    <a:pt x="951795" y="355130"/>
                  </a:moveTo>
                  <a:cubicBezTo>
                    <a:pt x="951795" y="645262"/>
                    <a:pt x="781526" y="939565"/>
                    <a:pt x="494957" y="1146943"/>
                  </a:cubicBezTo>
                  <a:cubicBezTo>
                    <a:pt x="208388" y="939432"/>
                    <a:pt x="38100" y="645147"/>
                    <a:pt x="38100" y="354882"/>
                  </a:cubicBezTo>
                  <a:lnTo>
                    <a:pt x="38100" y="272205"/>
                  </a:lnTo>
                  <a:cubicBezTo>
                    <a:pt x="207094" y="239712"/>
                    <a:pt x="364609" y="163457"/>
                    <a:pt x="494919" y="51054"/>
                  </a:cubicBezTo>
                  <a:cubicBezTo>
                    <a:pt x="625257" y="163468"/>
                    <a:pt x="782784" y="239760"/>
                    <a:pt x="951795" y="272320"/>
                  </a:cubicBezTo>
                  <a:close/>
                </a:path>
              </a:pathLst>
            </a:custGeom>
            <a:solidFill>
              <a:srgbClr val="7030A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074779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8" y="3684187"/>
            <a:ext cx="13678759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API Management Demo</a:t>
            </a:r>
            <a:endParaRPr lang="en-IN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55121-CE33-17CB-0F0A-4B934ED2DC56}"/>
              </a:ext>
            </a:extLst>
          </p:cNvPr>
          <p:cNvGrpSpPr/>
          <p:nvPr/>
        </p:nvGrpSpPr>
        <p:grpSpPr>
          <a:xfrm>
            <a:off x="6667848" y="4367906"/>
            <a:ext cx="1294701" cy="1548419"/>
            <a:chOff x="6667848" y="4290631"/>
            <a:chExt cx="1294701" cy="1548419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3EAD2-14F3-B369-E511-EB6D138034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85" t="29530" r="6475" b="21026"/>
            <a:stretch/>
          </p:blipFill>
          <p:spPr bwMode="auto">
            <a:xfrm>
              <a:off x="7048980" y="4828746"/>
              <a:ext cx="532438" cy="49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3E00ED-BDBC-7374-2813-64A57E7912C4}"/>
                </a:ext>
              </a:extLst>
            </p:cNvPr>
            <p:cNvGrpSpPr/>
            <p:nvPr/>
          </p:nvGrpSpPr>
          <p:grpSpPr>
            <a:xfrm>
              <a:off x="6667848" y="4290631"/>
              <a:ext cx="1294701" cy="1548419"/>
              <a:chOff x="6667849" y="4316555"/>
              <a:chExt cx="1294701" cy="1548419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8ECB4EF-3E23-5CDC-CE20-103FAE1EF7F8}"/>
                  </a:ext>
                </a:extLst>
              </p:cNvPr>
              <p:cNvSpPr/>
              <p:nvPr/>
            </p:nvSpPr>
            <p:spPr>
              <a:xfrm>
                <a:off x="6667849" y="4316555"/>
                <a:ext cx="1294701" cy="1548419"/>
              </a:xfrm>
              <a:custGeom>
                <a:avLst/>
                <a:gdLst>
                  <a:gd name="connsiteX0" fmla="*/ 1228766 w 1294701"/>
                  <a:gd name="connsiteY0" fmla="*/ 283880 h 1548419"/>
                  <a:gd name="connsiteX1" fmla="*/ 701481 w 1294701"/>
                  <a:gd name="connsiteY1" fmla="*/ 24800 h 1548419"/>
                  <a:gd name="connsiteX2" fmla="*/ 600702 w 1294701"/>
                  <a:gd name="connsiteY2" fmla="*/ 17337 h 1548419"/>
                  <a:gd name="connsiteX3" fmla="*/ 593239 w 1294701"/>
                  <a:gd name="connsiteY3" fmla="*/ 24800 h 1548419"/>
                  <a:gd name="connsiteX4" fmla="*/ 65935 w 1294701"/>
                  <a:gd name="connsiteY4" fmla="*/ 283632 h 1548419"/>
                  <a:gd name="connsiteX5" fmla="*/ 3 w 1294701"/>
                  <a:gd name="connsiteY5" fmla="*/ 356841 h 1548419"/>
                  <a:gd name="connsiteX6" fmla="*/ 3 w 1294701"/>
                  <a:gd name="connsiteY6" fmla="*/ 541303 h 1548419"/>
                  <a:gd name="connsiteX7" fmla="*/ 607526 w 1294701"/>
                  <a:gd name="connsiteY7" fmla="*/ 1536665 h 1548419"/>
                  <a:gd name="connsiteX8" fmla="*/ 687174 w 1294701"/>
                  <a:gd name="connsiteY8" fmla="*/ 1536665 h 1548419"/>
                  <a:gd name="connsiteX9" fmla="*/ 1294698 w 1294701"/>
                  <a:gd name="connsiteY9" fmla="*/ 541493 h 1548419"/>
                  <a:gd name="connsiteX10" fmla="*/ 1294698 w 1294701"/>
                  <a:gd name="connsiteY10" fmla="*/ 357070 h 1548419"/>
                  <a:gd name="connsiteX11" fmla="*/ 1228766 w 1294701"/>
                  <a:gd name="connsiteY11" fmla="*/ 283880 h 1548419"/>
                  <a:gd name="connsiteX12" fmla="*/ 1256598 w 1294701"/>
                  <a:gd name="connsiteY12" fmla="*/ 541550 h 1548419"/>
                  <a:gd name="connsiteX13" fmla="*/ 666581 w 1294701"/>
                  <a:gd name="connsiteY13" fmla="*/ 1504661 h 1548419"/>
                  <a:gd name="connsiteX14" fmla="*/ 628138 w 1294701"/>
                  <a:gd name="connsiteY14" fmla="*/ 1504661 h 1548419"/>
                  <a:gd name="connsiteX15" fmla="*/ 38103 w 1294701"/>
                  <a:gd name="connsiteY15" fmla="*/ 541341 h 1548419"/>
                  <a:gd name="connsiteX16" fmla="*/ 38103 w 1294701"/>
                  <a:gd name="connsiteY16" fmla="*/ 356880 h 1548419"/>
                  <a:gd name="connsiteX17" fmla="*/ 69002 w 1294701"/>
                  <a:gd name="connsiteY17" fmla="*/ 321637 h 1548419"/>
                  <a:gd name="connsiteX18" fmla="*/ 621452 w 1294701"/>
                  <a:gd name="connsiteY18" fmla="*/ 50479 h 1548419"/>
                  <a:gd name="connsiteX19" fmla="*/ 647283 w 1294701"/>
                  <a:gd name="connsiteY19" fmla="*/ 38135 h 1548419"/>
                  <a:gd name="connsiteX20" fmla="*/ 673306 w 1294701"/>
                  <a:gd name="connsiteY20" fmla="*/ 50479 h 1548419"/>
                  <a:gd name="connsiteX21" fmla="*/ 1225756 w 1294701"/>
                  <a:gd name="connsiteY21" fmla="*/ 321828 h 1548419"/>
                  <a:gd name="connsiteX22" fmla="*/ 1256674 w 1294701"/>
                  <a:gd name="connsiteY22" fmla="*/ 357070 h 154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4701" h="1548419">
                    <a:moveTo>
                      <a:pt x="1228766" y="283880"/>
                    </a:moveTo>
                    <a:cubicBezTo>
                      <a:pt x="1026504" y="267529"/>
                      <a:pt x="838018" y="174916"/>
                      <a:pt x="701481" y="24800"/>
                    </a:cubicBezTo>
                    <a:cubicBezTo>
                      <a:pt x="675712" y="-5090"/>
                      <a:pt x="630592" y="-8432"/>
                      <a:pt x="600702" y="17337"/>
                    </a:cubicBezTo>
                    <a:cubicBezTo>
                      <a:pt x="598033" y="19637"/>
                      <a:pt x="595538" y="22132"/>
                      <a:pt x="593239" y="24800"/>
                    </a:cubicBezTo>
                    <a:cubicBezTo>
                      <a:pt x="456717" y="174908"/>
                      <a:pt x="268194" y="267445"/>
                      <a:pt x="65935" y="283632"/>
                    </a:cubicBezTo>
                    <a:cubicBezTo>
                      <a:pt x="28307" y="287263"/>
                      <a:pt x="-310" y="319041"/>
                      <a:pt x="3" y="356841"/>
                    </a:cubicBezTo>
                    <a:lnTo>
                      <a:pt x="3" y="541303"/>
                    </a:lnTo>
                    <a:cubicBezTo>
                      <a:pt x="3" y="942553"/>
                      <a:pt x="254415" y="1309570"/>
                      <a:pt x="607526" y="1536665"/>
                    </a:cubicBezTo>
                    <a:cubicBezTo>
                      <a:pt x="631763" y="1552338"/>
                      <a:pt x="662937" y="1552338"/>
                      <a:pt x="687174" y="1536665"/>
                    </a:cubicBezTo>
                    <a:cubicBezTo>
                      <a:pt x="1040304" y="1309570"/>
                      <a:pt x="1294698" y="942743"/>
                      <a:pt x="1294698" y="541493"/>
                    </a:cubicBezTo>
                    <a:lnTo>
                      <a:pt x="1294698" y="357070"/>
                    </a:lnTo>
                    <a:cubicBezTo>
                      <a:pt x="1295065" y="319252"/>
                      <a:pt x="1266416" y="287450"/>
                      <a:pt x="1228766" y="283880"/>
                    </a:cubicBezTo>
                    <a:close/>
                    <a:moveTo>
                      <a:pt x="1256598" y="541550"/>
                    </a:moveTo>
                    <a:cubicBezTo>
                      <a:pt x="1256598" y="907024"/>
                      <a:pt x="1036037" y="1267070"/>
                      <a:pt x="666581" y="1504661"/>
                    </a:cubicBezTo>
                    <a:cubicBezTo>
                      <a:pt x="654896" y="1512270"/>
                      <a:pt x="639824" y="1512270"/>
                      <a:pt x="628138" y="1504661"/>
                    </a:cubicBezTo>
                    <a:cubicBezTo>
                      <a:pt x="258682" y="1267051"/>
                      <a:pt x="38103" y="906929"/>
                      <a:pt x="38103" y="541341"/>
                    </a:cubicBezTo>
                    <a:lnTo>
                      <a:pt x="38103" y="356880"/>
                    </a:lnTo>
                    <a:cubicBezTo>
                      <a:pt x="37763" y="338917"/>
                      <a:pt x="51150" y="323649"/>
                      <a:pt x="69002" y="321637"/>
                    </a:cubicBezTo>
                    <a:cubicBezTo>
                      <a:pt x="280950" y="304856"/>
                      <a:pt x="478523" y="207882"/>
                      <a:pt x="621452" y="50479"/>
                    </a:cubicBezTo>
                    <a:cubicBezTo>
                      <a:pt x="627921" y="42887"/>
                      <a:pt x="637313" y="38400"/>
                      <a:pt x="647283" y="38135"/>
                    </a:cubicBezTo>
                    <a:cubicBezTo>
                      <a:pt x="657310" y="38399"/>
                      <a:pt x="666758" y="42881"/>
                      <a:pt x="673306" y="50479"/>
                    </a:cubicBezTo>
                    <a:cubicBezTo>
                      <a:pt x="816265" y="207869"/>
                      <a:pt x="1013807" y="304896"/>
                      <a:pt x="1225756" y="321828"/>
                    </a:cubicBezTo>
                    <a:cubicBezTo>
                      <a:pt x="1243615" y="323832"/>
                      <a:pt x="1257013" y="339102"/>
                      <a:pt x="1256674" y="357070"/>
                    </a:cubicBezTo>
                    <a:close/>
                  </a:path>
                </a:pathLst>
              </a:custGeom>
              <a:solidFill>
                <a:srgbClr val="054B16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2" name="Picture 2" descr="Azure API Management - Visual Studio Marketplace">
                <a:extLst>
                  <a:ext uri="{FF2B5EF4-FFF2-40B4-BE49-F238E27FC236}">
                    <a16:creationId xmlns:a16="http://schemas.microsoft.com/office/drawing/2014/main" id="{1A184CC9-E51E-FE5C-38E6-87E27C9A57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6640" y="4620274"/>
                <a:ext cx="1077118" cy="1077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1767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18" y="349026"/>
            <a:ext cx="13678759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API Management Demo</a:t>
            </a:r>
            <a:endParaRPr lang="en-IN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5818" y="1437144"/>
            <a:ext cx="6839382" cy="5355312"/>
          </a:xfrm>
        </p:spPr>
        <p:txBody>
          <a:bodyPr/>
          <a:lstStyle/>
          <a:p>
            <a:pPr algn="l"/>
            <a:r>
              <a:rPr lang="en-IN" b="1" dirty="0"/>
              <a:t>Remove Asp.net Headers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X-Powered-By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X-</a:t>
            </a:r>
            <a:r>
              <a:rPr lang="en-IN" sz="2400" dirty="0" err="1">
                <a:solidFill>
                  <a:srgbClr val="08023F"/>
                </a:solidFill>
              </a:rPr>
              <a:t>AspNet</a:t>
            </a:r>
            <a:r>
              <a:rPr lang="en-IN" sz="2400" dirty="0">
                <a:solidFill>
                  <a:srgbClr val="08023F"/>
                </a:solidFill>
              </a:rPr>
              <a:t>-Version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IN" dirty="0"/>
          </a:p>
          <a:p>
            <a:r>
              <a:rPr lang="en-US" b="1" dirty="0"/>
              <a:t>Throttling income requests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8023F"/>
                </a:solidFill>
              </a:rPr>
              <a:t>Rate Limit Policy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8023F"/>
                </a:solidFill>
              </a:rPr>
              <a:t>Allow / deny requests based on IP Address</a:t>
            </a:r>
          </a:p>
          <a:p>
            <a:endParaRPr lang="en-US" dirty="0"/>
          </a:p>
          <a:p>
            <a:r>
              <a:rPr lang="en-US" b="1" dirty="0"/>
              <a:t>Authentication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8023F"/>
                </a:solidFill>
              </a:rPr>
              <a:t>Using Subscription Key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Configure AAD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Validate JWT</a:t>
            </a:r>
            <a:endParaRPr lang="en-IN" dirty="0">
              <a:solidFill>
                <a:srgbClr val="08023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D86EB4-D234-E5AE-4D22-0F7DDF0BCA7E}"/>
              </a:ext>
            </a:extLst>
          </p:cNvPr>
          <p:cNvGrpSpPr/>
          <p:nvPr/>
        </p:nvGrpSpPr>
        <p:grpSpPr>
          <a:xfrm>
            <a:off x="11976803" y="903024"/>
            <a:ext cx="532436" cy="737300"/>
            <a:chOff x="6667848" y="4290631"/>
            <a:chExt cx="1294701" cy="154841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87F8901-4B86-3EAB-2773-0D8E98495C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85" t="29530" r="6475" b="21026"/>
            <a:stretch/>
          </p:blipFill>
          <p:spPr bwMode="auto">
            <a:xfrm>
              <a:off x="7048980" y="4828746"/>
              <a:ext cx="532438" cy="49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28F4F3-EC3A-CE6B-E775-A248AC87F2BC}"/>
                </a:ext>
              </a:extLst>
            </p:cNvPr>
            <p:cNvGrpSpPr/>
            <p:nvPr/>
          </p:nvGrpSpPr>
          <p:grpSpPr>
            <a:xfrm>
              <a:off x="6667848" y="4290631"/>
              <a:ext cx="1294701" cy="1548419"/>
              <a:chOff x="6667849" y="4316555"/>
              <a:chExt cx="1294701" cy="1548419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5806C68-99F0-B496-CFAC-37E5D45E42DE}"/>
                  </a:ext>
                </a:extLst>
              </p:cNvPr>
              <p:cNvSpPr/>
              <p:nvPr/>
            </p:nvSpPr>
            <p:spPr>
              <a:xfrm>
                <a:off x="6667849" y="4316555"/>
                <a:ext cx="1294701" cy="1548419"/>
              </a:xfrm>
              <a:custGeom>
                <a:avLst/>
                <a:gdLst>
                  <a:gd name="connsiteX0" fmla="*/ 1228766 w 1294701"/>
                  <a:gd name="connsiteY0" fmla="*/ 283880 h 1548419"/>
                  <a:gd name="connsiteX1" fmla="*/ 701481 w 1294701"/>
                  <a:gd name="connsiteY1" fmla="*/ 24800 h 1548419"/>
                  <a:gd name="connsiteX2" fmla="*/ 600702 w 1294701"/>
                  <a:gd name="connsiteY2" fmla="*/ 17337 h 1548419"/>
                  <a:gd name="connsiteX3" fmla="*/ 593239 w 1294701"/>
                  <a:gd name="connsiteY3" fmla="*/ 24800 h 1548419"/>
                  <a:gd name="connsiteX4" fmla="*/ 65935 w 1294701"/>
                  <a:gd name="connsiteY4" fmla="*/ 283632 h 1548419"/>
                  <a:gd name="connsiteX5" fmla="*/ 3 w 1294701"/>
                  <a:gd name="connsiteY5" fmla="*/ 356841 h 1548419"/>
                  <a:gd name="connsiteX6" fmla="*/ 3 w 1294701"/>
                  <a:gd name="connsiteY6" fmla="*/ 541303 h 1548419"/>
                  <a:gd name="connsiteX7" fmla="*/ 607526 w 1294701"/>
                  <a:gd name="connsiteY7" fmla="*/ 1536665 h 1548419"/>
                  <a:gd name="connsiteX8" fmla="*/ 687174 w 1294701"/>
                  <a:gd name="connsiteY8" fmla="*/ 1536665 h 1548419"/>
                  <a:gd name="connsiteX9" fmla="*/ 1294698 w 1294701"/>
                  <a:gd name="connsiteY9" fmla="*/ 541493 h 1548419"/>
                  <a:gd name="connsiteX10" fmla="*/ 1294698 w 1294701"/>
                  <a:gd name="connsiteY10" fmla="*/ 357070 h 1548419"/>
                  <a:gd name="connsiteX11" fmla="*/ 1228766 w 1294701"/>
                  <a:gd name="connsiteY11" fmla="*/ 283880 h 1548419"/>
                  <a:gd name="connsiteX12" fmla="*/ 1256598 w 1294701"/>
                  <a:gd name="connsiteY12" fmla="*/ 541550 h 1548419"/>
                  <a:gd name="connsiteX13" fmla="*/ 666581 w 1294701"/>
                  <a:gd name="connsiteY13" fmla="*/ 1504661 h 1548419"/>
                  <a:gd name="connsiteX14" fmla="*/ 628138 w 1294701"/>
                  <a:gd name="connsiteY14" fmla="*/ 1504661 h 1548419"/>
                  <a:gd name="connsiteX15" fmla="*/ 38103 w 1294701"/>
                  <a:gd name="connsiteY15" fmla="*/ 541341 h 1548419"/>
                  <a:gd name="connsiteX16" fmla="*/ 38103 w 1294701"/>
                  <a:gd name="connsiteY16" fmla="*/ 356880 h 1548419"/>
                  <a:gd name="connsiteX17" fmla="*/ 69002 w 1294701"/>
                  <a:gd name="connsiteY17" fmla="*/ 321637 h 1548419"/>
                  <a:gd name="connsiteX18" fmla="*/ 621452 w 1294701"/>
                  <a:gd name="connsiteY18" fmla="*/ 50479 h 1548419"/>
                  <a:gd name="connsiteX19" fmla="*/ 647283 w 1294701"/>
                  <a:gd name="connsiteY19" fmla="*/ 38135 h 1548419"/>
                  <a:gd name="connsiteX20" fmla="*/ 673306 w 1294701"/>
                  <a:gd name="connsiteY20" fmla="*/ 50479 h 1548419"/>
                  <a:gd name="connsiteX21" fmla="*/ 1225756 w 1294701"/>
                  <a:gd name="connsiteY21" fmla="*/ 321828 h 1548419"/>
                  <a:gd name="connsiteX22" fmla="*/ 1256674 w 1294701"/>
                  <a:gd name="connsiteY22" fmla="*/ 357070 h 154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94701" h="1548419">
                    <a:moveTo>
                      <a:pt x="1228766" y="283880"/>
                    </a:moveTo>
                    <a:cubicBezTo>
                      <a:pt x="1026504" y="267529"/>
                      <a:pt x="838018" y="174916"/>
                      <a:pt x="701481" y="24800"/>
                    </a:cubicBezTo>
                    <a:cubicBezTo>
                      <a:pt x="675712" y="-5090"/>
                      <a:pt x="630592" y="-8432"/>
                      <a:pt x="600702" y="17337"/>
                    </a:cubicBezTo>
                    <a:cubicBezTo>
                      <a:pt x="598033" y="19637"/>
                      <a:pt x="595538" y="22132"/>
                      <a:pt x="593239" y="24800"/>
                    </a:cubicBezTo>
                    <a:cubicBezTo>
                      <a:pt x="456717" y="174908"/>
                      <a:pt x="268194" y="267445"/>
                      <a:pt x="65935" y="283632"/>
                    </a:cubicBezTo>
                    <a:cubicBezTo>
                      <a:pt x="28307" y="287263"/>
                      <a:pt x="-310" y="319041"/>
                      <a:pt x="3" y="356841"/>
                    </a:cubicBezTo>
                    <a:lnTo>
                      <a:pt x="3" y="541303"/>
                    </a:lnTo>
                    <a:cubicBezTo>
                      <a:pt x="3" y="942553"/>
                      <a:pt x="254415" y="1309570"/>
                      <a:pt x="607526" y="1536665"/>
                    </a:cubicBezTo>
                    <a:cubicBezTo>
                      <a:pt x="631763" y="1552338"/>
                      <a:pt x="662937" y="1552338"/>
                      <a:pt x="687174" y="1536665"/>
                    </a:cubicBezTo>
                    <a:cubicBezTo>
                      <a:pt x="1040304" y="1309570"/>
                      <a:pt x="1294698" y="942743"/>
                      <a:pt x="1294698" y="541493"/>
                    </a:cubicBezTo>
                    <a:lnTo>
                      <a:pt x="1294698" y="357070"/>
                    </a:lnTo>
                    <a:cubicBezTo>
                      <a:pt x="1295065" y="319252"/>
                      <a:pt x="1266416" y="287450"/>
                      <a:pt x="1228766" y="283880"/>
                    </a:cubicBezTo>
                    <a:close/>
                    <a:moveTo>
                      <a:pt x="1256598" y="541550"/>
                    </a:moveTo>
                    <a:cubicBezTo>
                      <a:pt x="1256598" y="907024"/>
                      <a:pt x="1036037" y="1267070"/>
                      <a:pt x="666581" y="1504661"/>
                    </a:cubicBezTo>
                    <a:cubicBezTo>
                      <a:pt x="654896" y="1512270"/>
                      <a:pt x="639824" y="1512270"/>
                      <a:pt x="628138" y="1504661"/>
                    </a:cubicBezTo>
                    <a:cubicBezTo>
                      <a:pt x="258682" y="1267051"/>
                      <a:pt x="38103" y="906929"/>
                      <a:pt x="38103" y="541341"/>
                    </a:cubicBezTo>
                    <a:lnTo>
                      <a:pt x="38103" y="356880"/>
                    </a:lnTo>
                    <a:cubicBezTo>
                      <a:pt x="37763" y="338917"/>
                      <a:pt x="51150" y="323649"/>
                      <a:pt x="69002" y="321637"/>
                    </a:cubicBezTo>
                    <a:cubicBezTo>
                      <a:pt x="280950" y="304856"/>
                      <a:pt x="478523" y="207882"/>
                      <a:pt x="621452" y="50479"/>
                    </a:cubicBezTo>
                    <a:cubicBezTo>
                      <a:pt x="627921" y="42887"/>
                      <a:pt x="637313" y="38400"/>
                      <a:pt x="647283" y="38135"/>
                    </a:cubicBezTo>
                    <a:cubicBezTo>
                      <a:pt x="657310" y="38399"/>
                      <a:pt x="666758" y="42881"/>
                      <a:pt x="673306" y="50479"/>
                    </a:cubicBezTo>
                    <a:cubicBezTo>
                      <a:pt x="816265" y="207869"/>
                      <a:pt x="1013807" y="304896"/>
                      <a:pt x="1225756" y="321828"/>
                    </a:cubicBezTo>
                    <a:cubicBezTo>
                      <a:pt x="1243615" y="323832"/>
                      <a:pt x="1257013" y="339102"/>
                      <a:pt x="1256674" y="357070"/>
                    </a:cubicBezTo>
                    <a:close/>
                  </a:path>
                </a:pathLst>
              </a:custGeom>
              <a:solidFill>
                <a:srgbClr val="054B16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9" name="Picture 2" descr="Azure API Management - Visual Studio Marketplace">
                <a:extLst>
                  <a:ext uri="{FF2B5EF4-FFF2-40B4-BE49-F238E27FC236}">
                    <a16:creationId xmlns:a16="http://schemas.microsoft.com/office/drawing/2014/main" id="{8FBEC846-3F9F-CAC8-D777-31D5E2631E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6640" y="4620274"/>
                <a:ext cx="1077118" cy="1077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38791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54" y="553998"/>
            <a:ext cx="12722796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Protecting Azure Functions – Few More Configs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854" y="1737764"/>
            <a:ext cx="10828840" cy="5847755"/>
          </a:xfrm>
        </p:spPr>
        <p:txBody>
          <a:bodyPr/>
          <a:lstStyle/>
          <a:p>
            <a:r>
              <a:rPr lang="en-US" b="1" dirty="0"/>
              <a:t>Network Restrictions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8023F"/>
                </a:solidFill>
              </a:rPr>
              <a:t>Allow / deny requests based on IP Address</a:t>
            </a:r>
          </a:p>
          <a:p>
            <a:endParaRPr lang="en-US" b="1" dirty="0"/>
          </a:p>
          <a:p>
            <a:r>
              <a:rPr lang="en-US" b="1" dirty="0"/>
              <a:t>Platform Configurations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8023F"/>
                </a:solidFill>
              </a:rPr>
              <a:t>Turning on FTPS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Disabling HTTP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Remote Debugging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8023F"/>
                </a:solidFill>
              </a:rPr>
              <a:t>Client Certificates  </a:t>
            </a:r>
          </a:p>
          <a:p>
            <a:endParaRPr lang="en-US" b="1" dirty="0"/>
          </a:p>
          <a:p>
            <a:r>
              <a:rPr lang="en-US" b="1" i="1" dirty="0"/>
              <a:t>Managed Identities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08023F"/>
                </a:solidFill>
              </a:rPr>
              <a:t>System Assigned </a:t>
            </a:r>
          </a:p>
          <a:p>
            <a:pPr marL="617209" lvl="1" indent="-34290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08023F"/>
                </a:solidFill>
              </a:rPr>
              <a:t>User Assigned</a:t>
            </a:r>
          </a:p>
          <a:p>
            <a:pPr marL="891518" lvl="2" indent="-342900">
              <a:buFont typeface="Wingdings" panose="05000000000000000000" pitchFamily="2" charset="2"/>
              <a:buChar char="Ø"/>
            </a:pPr>
            <a:endParaRPr lang="en-IN" sz="2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337430-C25E-1171-C342-A75EAF976802}"/>
              </a:ext>
            </a:extLst>
          </p:cNvPr>
          <p:cNvGrpSpPr/>
          <p:nvPr/>
        </p:nvGrpSpPr>
        <p:grpSpPr>
          <a:xfrm>
            <a:off x="11913124" y="1107996"/>
            <a:ext cx="643096" cy="800695"/>
            <a:chOff x="5406428" y="5090765"/>
            <a:chExt cx="1294701" cy="1548419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65BA853-BE88-09D9-EC1B-38076C4DB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85" t="29530" r="6475" b="21026"/>
            <a:stretch/>
          </p:blipFill>
          <p:spPr bwMode="auto">
            <a:xfrm>
              <a:off x="5633220" y="5460097"/>
              <a:ext cx="841116" cy="778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ACC850-1D00-60FB-900E-9B0E630B41CE}"/>
                </a:ext>
              </a:extLst>
            </p:cNvPr>
            <p:cNvSpPr/>
            <p:nvPr/>
          </p:nvSpPr>
          <p:spPr>
            <a:xfrm>
              <a:off x="5406428" y="5090765"/>
              <a:ext cx="1294701" cy="1548419"/>
            </a:xfrm>
            <a:custGeom>
              <a:avLst/>
              <a:gdLst>
                <a:gd name="connsiteX0" fmla="*/ 1228766 w 1294701"/>
                <a:gd name="connsiteY0" fmla="*/ 283880 h 1548419"/>
                <a:gd name="connsiteX1" fmla="*/ 701481 w 1294701"/>
                <a:gd name="connsiteY1" fmla="*/ 24800 h 1548419"/>
                <a:gd name="connsiteX2" fmla="*/ 600702 w 1294701"/>
                <a:gd name="connsiteY2" fmla="*/ 17337 h 1548419"/>
                <a:gd name="connsiteX3" fmla="*/ 593239 w 1294701"/>
                <a:gd name="connsiteY3" fmla="*/ 24800 h 1548419"/>
                <a:gd name="connsiteX4" fmla="*/ 65935 w 1294701"/>
                <a:gd name="connsiteY4" fmla="*/ 283632 h 1548419"/>
                <a:gd name="connsiteX5" fmla="*/ 3 w 1294701"/>
                <a:gd name="connsiteY5" fmla="*/ 356841 h 1548419"/>
                <a:gd name="connsiteX6" fmla="*/ 3 w 1294701"/>
                <a:gd name="connsiteY6" fmla="*/ 541303 h 1548419"/>
                <a:gd name="connsiteX7" fmla="*/ 607526 w 1294701"/>
                <a:gd name="connsiteY7" fmla="*/ 1536665 h 1548419"/>
                <a:gd name="connsiteX8" fmla="*/ 687174 w 1294701"/>
                <a:gd name="connsiteY8" fmla="*/ 1536665 h 1548419"/>
                <a:gd name="connsiteX9" fmla="*/ 1294698 w 1294701"/>
                <a:gd name="connsiteY9" fmla="*/ 541493 h 1548419"/>
                <a:gd name="connsiteX10" fmla="*/ 1294698 w 1294701"/>
                <a:gd name="connsiteY10" fmla="*/ 357070 h 1548419"/>
                <a:gd name="connsiteX11" fmla="*/ 1228766 w 1294701"/>
                <a:gd name="connsiteY11" fmla="*/ 283880 h 1548419"/>
                <a:gd name="connsiteX12" fmla="*/ 1256598 w 1294701"/>
                <a:gd name="connsiteY12" fmla="*/ 541550 h 1548419"/>
                <a:gd name="connsiteX13" fmla="*/ 666581 w 1294701"/>
                <a:gd name="connsiteY13" fmla="*/ 1504661 h 1548419"/>
                <a:gd name="connsiteX14" fmla="*/ 628138 w 1294701"/>
                <a:gd name="connsiteY14" fmla="*/ 1504661 h 1548419"/>
                <a:gd name="connsiteX15" fmla="*/ 38103 w 1294701"/>
                <a:gd name="connsiteY15" fmla="*/ 541341 h 1548419"/>
                <a:gd name="connsiteX16" fmla="*/ 38103 w 1294701"/>
                <a:gd name="connsiteY16" fmla="*/ 356880 h 1548419"/>
                <a:gd name="connsiteX17" fmla="*/ 69002 w 1294701"/>
                <a:gd name="connsiteY17" fmla="*/ 321637 h 1548419"/>
                <a:gd name="connsiteX18" fmla="*/ 621452 w 1294701"/>
                <a:gd name="connsiteY18" fmla="*/ 50479 h 1548419"/>
                <a:gd name="connsiteX19" fmla="*/ 647283 w 1294701"/>
                <a:gd name="connsiteY19" fmla="*/ 38135 h 1548419"/>
                <a:gd name="connsiteX20" fmla="*/ 673306 w 1294701"/>
                <a:gd name="connsiteY20" fmla="*/ 50479 h 1548419"/>
                <a:gd name="connsiteX21" fmla="*/ 1225756 w 1294701"/>
                <a:gd name="connsiteY21" fmla="*/ 321828 h 1548419"/>
                <a:gd name="connsiteX22" fmla="*/ 1256674 w 1294701"/>
                <a:gd name="connsiteY22" fmla="*/ 357070 h 15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4701" h="1548419">
                  <a:moveTo>
                    <a:pt x="1228766" y="283880"/>
                  </a:moveTo>
                  <a:cubicBezTo>
                    <a:pt x="1026504" y="267529"/>
                    <a:pt x="838018" y="174916"/>
                    <a:pt x="701481" y="24800"/>
                  </a:cubicBezTo>
                  <a:cubicBezTo>
                    <a:pt x="675712" y="-5090"/>
                    <a:pt x="630592" y="-8432"/>
                    <a:pt x="600702" y="17337"/>
                  </a:cubicBezTo>
                  <a:cubicBezTo>
                    <a:pt x="598033" y="19637"/>
                    <a:pt x="595538" y="22132"/>
                    <a:pt x="593239" y="24800"/>
                  </a:cubicBezTo>
                  <a:cubicBezTo>
                    <a:pt x="456717" y="174908"/>
                    <a:pt x="268194" y="267445"/>
                    <a:pt x="65935" y="283632"/>
                  </a:cubicBezTo>
                  <a:cubicBezTo>
                    <a:pt x="28307" y="287263"/>
                    <a:pt x="-310" y="319041"/>
                    <a:pt x="3" y="356841"/>
                  </a:cubicBezTo>
                  <a:lnTo>
                    <a:pt x="3" y="541303"/>
                  </a:lnTo>
                  <a:cubicBezTo>
                    <a:pt x="3" y="942553"/>
                    <a:pt x="254415" y="1309570"/>
                    <a:pt x="607526" y="1536665"/>
                  </a:cubicBezTo>
                  <a:cubicBezTo>
                    <a:pt x="631763" y="1552338"/>
                    <a:pt x="662937" y="1552338"/>
                    <a:pt x="687174" y="1536665"/>
                  </a:cubicBezTo>
                  <a:cubicBezTo>
                    <a:pt x="1040304" y="1309570"/>
                    <a:pt x="1294698" y="942743"/>
                    <a:pt x="1294698" y="541493"/>
                  </a:cubicBezTo>
                  <a:lnTo>
                    <a:pt x="1294698" y="357070"/>
                  </a:lnTo>
                  <a:cubicBezTo>
                    <a:pt x="1295065" y="319252"/>
                    <a:pt x="1266416" y="287450"/>
                    <a:pt x="1228766" y="283880"/>
                  </a:cubicBezTo>
                  <a:close/>
                  <a:moveTo>
                    <a:pt x="1256598" y="541550"/>
                  </a:moveTo>
                  <a:cubicBezTo>
                    <a:pt x="1256598" y="907024"/>
                    <a:pt x="1036037" y="1267070"/>
                    <a:pt x="666581" y="1504661"/>
                  </a:cubicBezTo>
                  <a:cubicBezTo>
                    <a:pt x="654896" y="1512270"/>
                    <a:pt x="639824" y="1512270"/>
                    <a:pt x="628138" y="1504661"/>
                  </a:cubicBezTo>
                  <a:cubicBezTo>
                    <a:pt x="258682" y="1267051"/>
                    <a:pt x="38103" y="906929"/>
                    <a:pt x="38103" y="541341"/>
                  </a:cubicBezTo>
                  <a:lnTo>
                    <a:pt x="38103" y="356880"/>
                  </a:lnTo>
                  <a:cubicBezTo>
                    <a:pt x="37763" y="338917"/>
                    <a:pt x="51150" y="323649"/>
                    <a:pt x="69002" y="321637"/>
                  </a:cubicBezTo>
                  <a:cubicBezTo>
                    <a:pt x="280950" y="304856"/>
                    <a:pt x="478523" y="207882"/>
                    <a:pt x="621452" y="50479"/>
                  </a:cubicBezTo>
                  <a:cubicBezTo>
                    <a:pt x="627921" y="42887"/>
                    <a:pt x="637313" y="38400"/>
                    <a:pt x="647283" y="38135"/>
                  </a:cubicBezTo>
                  <a:cubicBezTo>
                    <a:pt x="657310" y="38399"/>
                    <a:pt x="666758" y="42881"/>
                    <a:pt x="673306" y="50479"/>
                  </a:cubicBezTo>
                  <a:cubicBezTo>
                    <a:pt x="816265" y="207869"/>
                    <a:pt x="1013807" y="304896"/>
                    <a:pt x="1225756" y="321828"/>
                  </a:cubicBezTo>
                  <a:cubicBezTo>
                    <a:pt x="1243615" y="323832"/>
                    <a:pt x="1257013" y="339102"/>
                    <a:pt x="1256674" y="357070"/>
                  </a:cubicBezTo>
                  <a:close/>
                </a:path>
              </a:pathLst>
            </a:custGeom>
            <a:solidFill>
              <a:srgbClr val="054B16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0FF4737-E61B-1787-2DA3-091764B86BDD}"/>
                </a:ext>
              </a:extLst>
            </p:cNvPr>
            <p:cNvSpPr/>
            <p:nvPr/>
          </p:nvSpPr>
          <p:spPr>
            <a:xfrm>
              <a:off x="5558831" y="5277223"/>
              <a:ext cx="989895" cy="1193653"/>
            </a:xfrm>
            <a:custGeom>
              <a:avLst/>
              <a:gdLst>
                <a:gd name="connsiteX0" fmla="*/ 0 w 989895"/>
                <a:gd name="connsiteY0" fmla="*/ 240297 h 1193653"/>
                <a:gd name="connsiteX1" fmla="*/ 0 w 989895"/>
                <a:gd name="connsiteY1" fmla="*/ 354940 h 1193653"/>
                <a:gd name="connsiteX2" fmla="*/ 494957 w 989895"/>
                <a:gd name="connsiteY2" fmla="*/ 1193654 h 1193653"/>
                <a:gd name="connsiteX3" fmla="*/ 989895 w 989895"/>
                <a:gd name="connsiteY3" fmla="*/ 355073 h 1193653"/>
                <a:gd name="connsiteX4" fmla="*/ 989895 w 989895"/>
                <a:gd name="connsiteY4" fmla="*/ 240297 h 1193653"/>
                <a:gd name="connsiteX5" fmla="*/ 494938 w 989895"/>
                <a:gd name="connsiteY5" fmla="*/ 0 h 1193653"/>
                <a:gd name="connsiteX6" fmla="*/ 0 w 989895"/>
                <a:gd name="connsiteY6" fmla="*/ 240297 h 1193653"/>
                <a:gd name="connsiteX7" fmla="*/ 951795 w 989895"/>
                <a:gd name="connsiteY7" fmla="*/ 355130 h 1193653"/>
                <a:gd name="connsiteX8" fmla="*/ 494957 w 989895"/>
                <a:gd name="connsiteY8" fmla="*/ 1146943 h 1193653"/>
                <a:gd name="connsiteX9" fmla="*/ 38100 w 989895"/>
                <a:gd name="connsiteY9" fmla="*/ 354882 h 1193653"/>
                <a:gd name="connsiteX10" fmla="*/ 38100 w 989895"/>
                <a:gd name="connsiteY10" fmla="*/ 272205 h 1193653"/>
                <a:gd name="connsiteX11" fmla="*/ 494919 w 989895"/>
                <a:gd name="connsiteY11" fmla="*/ 51054 h 1193653"/>
                <a:gd name="connsiteX12" fmla="*/ 951795 w 989895"/>
                <a:gd name="connsiteY12" fmla="*/ 272320 h 11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9895" h="1193653">
                  <a:moveTo>
                    <a:pt x="0" y="240297"/>
                  </a:moveTo>
                  <a:lnTo>
                    <a:pt x="0" y="354940"/>
                  </a:lnTo>
                  <a:cubicBezTo>
                    <a:pt x="0" y="667455"/>
                    <a:pt x="184080" y="977875"/>
                    <a:pt x="494957" y="1193654"/>
                  </a:cubicBezTo>
                  <a:cubicBezTo>
                    <a:pt x="805815" y="977760"/>
                    <a:pt x="989895" y="667455"/>
                    <a:pt x="989895" y="355073"/>
                  </a:cubicBezTo>
                  <a:lnTo>
                    <a:pt x="989895" y="240297"/>
                  </a:lnTo>
                  <a:cubicBezTo>
                    <a:pt x="804794" y="210849"/>
                    <a:pt x="632565" y="127233"/>
                    <a:pt x="494938" y="0"/>
                  </a:cubicBezTo>
                  <a:cubicBezTo>
                    <a:pt x="357347" y="127275"/>
                    <a:pt x="185111" y="210897"/>
                    <a:pt x="0" y="240297"/>
                  </a:cubicBezTo>
                  <a:close/>
                  <a:moveTo>
                    <a:pt x="951795" y="355130"/>
                  </a:moveTo>
                  <a:cubicBezTo>
                    <a:pt x="951795" y="645262"/>
                    <a:pt x="781526" y="939565"/>
                    <a:pt x="494957" y="1146943"/>
                  </a:cubicBezTo>
                  <a:cubicBezTo>
                    <a:pt x="208388" y="939432"/>
                    <a:pt x="38100" y="645147"/>
                    <a:pt x="38100" y="354882"/>
                  </a:cubicBezTo>
                  <a:lnTo>
                    <a:pt x="38100" y="272205"/>
                  </a:lnTo>
                  <a:cubicBezTo>
                    <a:pt x="207094" y="239712"/>
                    <a:pt x="364609" y="163457"/>
                    <a:pt x="494919" y="51054"/>
                  </a:cubicBezTo>
                  <a:cubicBezTo>
                    <a:pt x="625257" y="163468"/>
                    <a:pt x="782784" y="239760"/>
                    <a:pt x="951795" y="272320"/>
                  </a:cubicBezTo>
                  <a:close/>
                </a:path>
              </a:pathLst>
            </a:custGeom>
            <a:solidFill>
              <a:srgbClr val="7030A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25531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-1682632"/>
            <a:ext cx="11627296" cy="3046988"/>
          </a:xfrm>
        </p:spPr>
        <p:txBody>
          <a:bodyPr/>
          <a:lstStyle/>
          <a:p>
            <a:r>
              <a:rPr lang="en-US" sz="4400" dirty="0"/>
              <a:t>Security recommendation for Azure Functions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0443" y="1713061"/>
            <a:ext cx="12809513" cy="6025176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HTTPS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Validate Inputs effectively.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Authorize users based on Function level authorizations.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CORS should not allow all domains to access your API app.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Don’t send the tokens in URL.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Limit permissions and use Azure RBAC.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Managed Identities and Key Vault.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Enable Client Certificate options and use client certificate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Disable remote debugging.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Disable FTP and use FTPS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Turn on the required features via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2994988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54958"/>
            <a:ext cx="2889453" cy="609398"/>
          </a:xfrm>
        </p:spPr>
        <p:txBody>
          <a:bodyPr/>
          <a:lstStyle/>
          <a:p>
            <a:r>
              <a:rPr lang="en-US" sz="4400" dirty="0"/>
              <a:t>Take Away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1688998"/>
            <a:ext cx="10972800" cy="51706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Now you will be aware of,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Enabling Authentication on Azure Functions.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Configuring Identity Provider for Azure Functions.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Azure App registrations and configurations.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Exposing Azure Functions via API Management.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Configuring Identity Provider for Azure Functions in APIM.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Creating Inbound and Outbound policies for Azure Functions using APIM.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Security recommendation for Azure Functions.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5023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91352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195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59C7E2A-1841-4AA0-8084-E8A63CE1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 !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Muralidharan Deenathayalan</a:t>
            </a:r>
          </a:p>
          <a:p>
            <a:endParaRPr lang="en-IN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B4C566-5663-4C0D-9E13-F0B36146D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8380" y="4402135"/>
            <a:ext cx="6076820" cy="258533"/>
          </a:xfrm>
        </p:spPr>
        <p:txBody>
          <a:bodyPr/>
          <a:lstStyle/>
          <a:p>
            <a:r>
              <a:rPr lang="en-IN" sz="20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https://twitter.com/muralidharand</a:t>
            </a:r>
            <a:endParaRPr lang="en-IN" sz="2000" dirty="0">
              <a:solidFill>
                <a:srgbClr val="00B0F0"/>
              </a:solidFill>
            </a:endParaRPr>
          </a:p>
          <a:p>
            <a:r>
              <a:rPr lang="en-IN" sz="2000" dirty="0">
                <a:solidFill>
                  <a:srgbClr val="00B0F0"/>
                </a:solidFill>
              </a:rPr>
              <a:t>  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122110-9891-47A6-9D27-CCBBFD59F7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2CAE07A-3C6E-420E-AFAE-D58FF40EB5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ABE9AD-6DAD-4C0B-9320-2C57C5AB3E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0230" y="2594864"/>
            <a:ext cx="8757138" cy="467099"/>
          </a:xfrm>
        </p:spPr>
        <p:txBody>
          <a:bodyPr/>
          <a:lstStyle/>
          <a:p>
            <a:r>
              <a:rPr lang="en-US" dirty="0"/>
              <a:t>Zero to Hero on Azure Functions Security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FA8FD4-30B2-243A-CC40-BDE56FAAD2C6}"/>
              </a:ext>
            </a:extLst>
          </p:cNvPr>
          <p:cNvGrpSpPr/>
          <p:nvPr/>
        </p:nvGrpSpPr>
        <p:grpSpPr>
          <a:xfrm>
            <a:off x="797601" y="4431366"/>
            <a:ext cx="6727149" cy="1137779"/>
            <a:chOff x="797601" y="4431366"/>
            <a:chExt cx="6517599" cy="1137779"/>
          </a:xfrm>
        </p:grpSpPr>
        <p:sp>
          <p:nvSpPr>
            <p:cNvPr id="2" name="Text Placeholder 22">
              <a:extLst>
                <a:ext uri="{FF2B5EF4-FFF2-40B4-BE49-F238E27FC236}">
                  <a16:creationId xmlns:a16="http://schemas.microsoft.com/office/drawing/2014/main" id="{F14E74DE-C0B0-4806-6B51-1DA14CB9B40F}"/>
                </a:ext>
              </a:extLst>
            </p:cNvPr>
            <p:cNvSpPr txBox="1">
              <a:spLocks/>
            </p:cNvSpPr>
            <p:nvPr/>
          </p:nvSpPr>
          <p:spPr>
            <a:xfrm>
              <a:off x="1238380" y="4859671"/>
              <a:ext cx="6076820" cy="258533"/>
            </a:xfrm>
            <a:noFill/>
          </p:spPr>
          <p:txBody>
            <a:bodyPr wrap="square" lIns="0" tIns="0" rIns="0" bIns="0">
              <a:spAutoFit/>
            </a:bodyPr>
            <a:lstStyle>
              <a:lvl1pPr marL="0" marR="0" indent="0" algn="l" defTabSz="11192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80" kern="1200" spc="0" baseline="0">
                  <a:solidFill>
                    <a:srgbClr val="08023F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274309" marR="0" indent="0" algn="l" defTabSz="11192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548618" marR="0" indent="0" algn="l" defTabSz="11192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11516" marR="0" indent="-217162" algn="l" defTabSz="111924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28676" marR="0" indent="-201922" algn="l" defTabSz="111924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96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3077924" indent="-279812" algn="l" defTabSz="11192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37548" indent="-279812" algn="l" defTabSz="11192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7172" indent="-279812" algn="l" defTabSz="11192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56795" indent="-279812" algn="l" defTabSz="11192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2000" u="sng" dirty="0">
                  <a:solidFill>
                    <a:srgbClr val="00B0F0"/>
                  </a:solidFill>
                </a:rPr>
                <a:t>https://www.linkedin.com/in/muralidharand/   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3E07BB-74FF-53A4-3F40-34066863EB61}"/>
                </a:ext>
              </a:extLst>
            </p:cNvPr>
            <p:cNvGrpSpPr/>
            <p:nvPr/>
          </p:nvGrpSpPr>
          <p:grpSpPr>
            <a:xfrm>
              <a:off x="797601" y="4431366"/>
              <a:ext cx="6517599" cy="1137779"/>
              <a:chOff x="797601" y="4431366"/>
              <a:chExt cx="6517599" cy="1137779"/>
            </a:xfrm>
          </p:grpSpPr>
          <p:sp>
            <p:nvSpPr>
              <p:cNvPr id="4" name="Text Placeholder 22">
                <a:extLst>
                  <a:ext uri="{FF2B5EF4-FFF2-40B4-BE49-F238E27FC236}">
                    <a16:creationId xmlns:a16="http://schemas.microsoft.com/office/drawing/2014/main" id="{C202CD0E-D7E9-4EF8-201D-9440A7F80E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8380" y="5260992"/>
                <a:ext cx="6076820" cy="258533"/>
              </a:xfrm>
              <a:noFill/>
            </p:spPr>
            <p:txBody>
              <a:bodyPr wrap="square" lIns="0" tIns="0" rIns="0" bIns="0">
                <a:spAutoFit/>
              </a:bodyPr>
              <a:lstStyle>
                <a:lvl1pPr marL="0" marR="0" indent="0" algn="l" defTabSz="111924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80" kern="1200" spc="0" baseline="0">
                    <a:solidFill>
                      <a:srgbClr val="08023F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  <a:lvl2pPr marL="274309" marR="0" indent="0" algn="l" defTabSz="111924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548618" marR="0" indent="0" algn="l" defTabSz="111924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11516" marR="0" indent="-217162" algn="l" defTabSz="111924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2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28676" marR="0" indent="-201922" algn="l" defTabSz="111924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96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3077924" indent="-279812" algn="l" defTabSz="111924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37548" indent="-279812" algn="l" defTabSz="111924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97172" indent="-279812" algn="l" defTabSz="111924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56795" indent="-279812" algn="l" defTabSz="111924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u="sng" dirty="0">
                    <a:solidFill>
                      <a:srgbClr val="00B0F0"/>
                    </a:solidFill>
                  </a:rPr>
                  <a:t>https://www.codingfreaks.net/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8101AFB-4241-53E0-2F26-43C7B608CCF6}"/>
                  </a:ext>
                </a:extLst>
              </p:cNvPr>
              <p:cNvGrpSpPr/>
              <p:nvPr/>
            </p:nvGrpSpPr>
            <p:grpSpPr>
              <a:xfrm>
                <a:off x="797601" y="4431366"/>
                <a:ext cx="329108" cy="1137779"/>
                <a:chOff x="797601" y="4431366"/>
                <a:chExt cx="329108" cy="1137779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9141A95E-635D-E18C-B086-7971F2DA6D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955" t="18066" r="15917" b="21726"/>
                <a:stretch/>
              </p:blipFill>
              <p:spPr bwMode="auto">
                <a:xfrm>
                  <a:off x="797601" y="4431366"/>
                  <a:ext cx="329108" cy="2951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2E7E79C7-C966-53A5-8CEA-FAE413DF2A51}"/>
                    </a:ext>
                  </a:extLst>
                </p:cNvPr>
                <p:cNvGrpSpPr/>
                <p:nvPr/>
              </p:nvGrpSpPr>
              <p:grpSpPr>
                <a:xfrm>
                  <a:off x="797601" y="4864321"/>
                  <a:ext cx="297829" cy="704824"/>
                  <a:chOff x="797601" y="4864321"/>
                  <a:chExt cx="297829" cy="704824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64E1B9C9-2740-D76F-7B76-42C6E3D093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0230" y="4864321"/>
                    <a:ext cx="295200" cy="295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" name="Graphic 5" descr="World outline">
                    <a:extLst>
                      <a:ext uri="{FF2B5EF4-FFF2-40B4-BE49-F238E27FC236}">
                        <a16:creationId xmlns:a16="http://schemas.microsoft.com/office/drawing/2014/main" id="{3F9FD046-FD2C-BEE9-98D8-C6F5D49BE3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7601" y="5273945"/>
                    <a:ext cx="295200" cy="2952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3566629"/>
            <a:ext cx="10972800" cy="673902"/>
          </a:xfrm>
        </p:spPr>
        <p:txBody>
          <a:bodyPr/>
          <a:lstStyle/>
          <a:p>
            <a:r>
              <a:rPr lang="en-US" dirty="0"/>
              <a:t>Zero to Hero on Azure Functions Security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r>
              <a:rPr lang="en-IN" dirty="0"/>
              <a:t>Muralidharan Deenathayalan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320E4C-3E21-1A56-087C-B05F77538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29530" r="6475" b="21026"/>
          <a:stretch/>
        </p:blipFill>
        <p:spPr bwMode="auto">
          <a:xfrm>
            <a:off x="6639997" y="2316669"/>
            <a:ext cx="1350406" cy="124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810358"/>
            <a:ext cx="6295513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What you will learn…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D3442591-3AC9-7815-880F-5F3BAD79D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575" y="1887119"/>
            <a:ext cx="10972800" cy="55815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 Security Basics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 Important Keywords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 Note about of Azure Functions Authorization Levels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 Different ways of Protecting Azure Functions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 Demo - Protecting Azure Functions using Azure AD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 Demo - Protecting Azure Functions using API Management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 Security recommendation for Azure Functions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 Q &amp; A</a:t>
            </a:r>
          </a:p>
        </p:txBody>
      </p:sp>
      <p:pic>
        <p:nvPicPr>
          <p:cNvPr id="10244" name="Picture 4" descr="Classroom - Teaching Icon Transparent PNG - 448x448 - Free Download on  NicePNG">
            <a:extLst>
              <a:ext uri="{FF2B5EF4-FFF2-40B4-BE49-F238E27FC236}">
                <a16:creationId xmlns:a16="http://schemas.microsoft.com/office/drawing/2014/main" id="{53794050-35A7-6A7B-F4C3-09B828533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3" t="22041" r="32329" b="22384"/>
          <a:stretch/>
        </p:blipFill>
        <p:spPr bwMode="auto">
          <a:xfrm>
            <a:off x="6021237" y="760976"/>
            <a:ext cx="664000" cy="6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810358"/>
            <a:ext cx="3883736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Prerequisites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203132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Active Azure Subscription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Postman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Visual Studio 2022</a:t>
            </a:r>
          </a:p>
          <a:p>
            <a:endParaRPr lang="en-IN" dirty="0"/>
          </a:p>
        </p:txBody>
      </p:sp>
      <p:pic>
        <p:nvPicPr>
          <p:cNvPr id="11266" name="Picture 2" descr="Prerequisite Icons - Free SVG &amp; PNG Prerequisite Images - Noun Project">
            <a:extLst>
              <a:ext uri="{FF2B5EF4-FFF2-40B4-BE49-F238E27FC236}">
                <a16:creationId xmlns:a16="http://schemas.microsoft.com/office/drawing/2014/main" id="{02129D7E-DD45-2502-6781-037B51FEB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67" y="763357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49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810358"/>
            <a:ext cx="10135247" cy="553998"/>
          </a:xfrm>
        </p:spPr>
        <p:txBody>
          <a:bodyPr/>
          <a:lstStyle/>
          <a:p>
            <a:r>
              <a:rPr lang="en-US" sz="4000" b="1" dirty="0">
                <a:latin typeface="+mn-lt"/>
              </a:rPr>
              <a:t>Security Basics</a:t>
            </a:r>
            <a:endParaRPr lang="en-IN" sz="4000" b="1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0"/>
            <a:ext cx="10972800" cy="175432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/>
              <a:t>Authentication</a:t>
            </a:r>
            <a:r>
              <a:rPr lang="en-US" sz="3000" dirty="0"/>
              <a:t> verifies the identity of a user or resource.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i="0" dirty="0">
                <a:effectLst/>
              </a:rPr>
              <a:t>Authorization</a:t>
            </a:r>
            <a:r>
              <a:rPr lang="en-US" sz="3000" b="0" i="0" dirty="0">
                <a:effectLst/>
              </a:rPr>
              <a:t> determines the user access rights.</a:t>
            </a:r>
            <a:endParaRPr lang="en-IN" sz="3000" dirty="0"/>
          </a:p>
          <a:p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2B9FB1-BDF0-E410-89C5-13711E9F2496}"/>
              </a:ext>
            </a:extLst>
          </p:cNvPr>
          <p:cNvGrpSpPr/>
          <p:nvPr/>
        </p:nvGrpSpPr>
        <p:grpSpPr>
          <a:xfrm>
            <a:off x="11333556" y="2187912"/>
            <a:ext cx="1706214" cy="590012"/>
            <a:chOff x="11168964" y="2187912"/>
            <a:chExt cx="1706214" cy="590012"/>
          </a:xfrm>
        </p:grpSpPr>
        <p:pic>
          <p:nvPicPr>
            <p:cNvPr id="5" name="Graphic 4" descr="Shield Cross outline">
              <a:extLst>
                <a:ext uri="{FF2B5EF4-FFF2-40B4-BE49-F238E27FC236}">
                  <a16:creationId xmlns:a16="http://schemas.microsoft.com/office/drawing/2014/main" id="{7867E724-04CF-1472-F00B-F91069FE5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85166" y="2187912"/>
              <a:ext cx="590012" cy="590012"/>
            </a:xfrm>
            <a:prstGeom prst="rect">
              <a:avLst/>
            </a:prstGeom>
          </p:spPr>
        </p:pic>
        <p:pic>
          <p:nvPicPr>
            <p:cNvPr id="7" name="Graphic 6" descr="Shield Tick outline">
              <a:extLst>
                <a:ext uri="{FF2B5EF4-FFF2-40B4-BE49-F238E27FC236}">
                  <a16:creationId xmlns:a16="http://schemas.microsoft.com/office/drawing/2014/main" id="{AA283A05-D3AF-2091-3AAC-80D92122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68964" y="2187912"/>
              <a:ext cx="590012" cy="590012"/>
            </a:xfrm>
            <a:prstGeom prst="rect">
              <a:avLst/>
            </a:prstGeom>
          </p:spPr>
        </p:pic>
        <p:pic>
          <p:nvPicPr>
            <p:cNvPr id="9" name="Graphic 8" descr="User with solid fill">
              <a:extLst>
                <a:ext uri="{FF2B5EF4-FFF2-40B4-BE49-F238E27FC236}">
                  <a16:creationId xmlns:a16="http://schemas.microsoft.com/office/drawing/2014/main" id="{3436624A-6E09-24AD-9C28-DC037565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34144" y="2292703"/>
              <a:ext cx="380430" cy="38043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AB0D49-6C93-444C-F4B4-0FE824729F63}"/>
              </a:ext>
            </a:extLst>
          </p:cNvPr>
          <p:cNvGrpSpPr/>
          <p:nvPr/>
        </p:nvGrpSpPr>
        <p:grpSpPr>
          <a:xfrm>
            <a:off x="11805665" y="3041556"/>
            <a:ext cx="876346" cy="523822"/>
            <a:chOff x="11586209" y="3041556"/>
            <a:chExt cx="876346" cy="52382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4A8BA4-325F-2668-CA42-B0D43EED8350}"/>
                </a:ext>
              </a:extLst>
            </p:cNvPr>
            <p:cNvSpPr/>
            <p:nvPr/>
          </p:nvSpPr>
          <p:spPr>
            <a:xfrm>
              <a:off x="11748143" y="3089197"/>
              <a:ext cx="552477" cy="342995"/>
            </a:xfrm>
            <a:custGeom>
              <a:avLst/>
              <a:gdLst>
                <a:gd name="connsiteX0" fmla="*/ 552441 w 552477"/>
                <a:gd name="connsiteY0" fmla="*/ 342828 h 342995"/>
                <a:gd name="connsiteX1" fmla="*/ 552478 w 552477"/>
                <a:gd name="connsiteY1" fmla="*/ 0 h 342995"/>
                <a:gd name="connsiteX2" fmla="*/ 0 w 552477"/>
                <a:gd name="connsiteY2" fmla="*/ 0 h 342995"/>
                <a:gd name="connsiteX3" fmla="*/ 0 w 552477"/>
                <a:gd name="connsiteY3" fmla="*/ 342995 h 342995"/>
                <a:gd name="connsiteX4" fmla="*/ 19050 w 552477"/>
                <a:gd name="connsiteY4" fmla="*/ 19050 h 342995"/>
                <a:gd name="connsiteX5" fmla="*/ 533428 w 552477"/>
                <a:gd name="connsiteY5" fmla="*/ 19050 h 342995"/>
                <a:gd name="connsiteX6" fmla="*/ 533391 w 552477"/>
                <a:gd name="connsiteY6" fmla="*/ 323782 h 342995"/>
                <a:gd name="connsiteX7" fmla="*/ 19050 w 552477"/>
                <a:gd name="connsiteY7" fmla="*/ 323939 h 34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77" h="342995">
                  <a:moveTo>
                    <a:pt x="552441" y="342828"/>
                  </a:moveTo>
                  <a:lnTo>
                    <a:pt x="552478" y="0"/>
                  </a:lnTo>
                  <a:lnTo>
                    <a:pt x="0" y="0"/>
                  </a:lnTo>
                  <a:lnTo>
                    <a:pt x="0" y="342995"/>
                  </a:lnTo>
                  <a:close/>
                  <a:moveTo>
                    <a:pt x="19050" y="19050"/>
                  </a:moveTo>
                  <a:lnTo>
                    <a:pt x="533428" y="19050"/>
                  </a:lnTo>
                  <a:lnTo>
                    <a:pt x="533391" y="323782"/>
                  </a:lnTo>
                  <a:lnTo>
                    <a:pt x="19050" y="323939"/>
                  </a:lnTo>
                  <a:close/>
                </a:path>
              </a:pathLst>
            </a:custGeom>
            <a:solidFill>
              <a:srgbClr val="012F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D6AAC1E-5E08-77C0-056B-57935501A319}"/>
                </a:ext>
              </a:extLst>
            </p:cNvPr>
            <p:cNvSpPr/>
            <p:nvPr/>
          </p:nvSpPr>
          <p:spPr>
            <a:xfrm>
              <a:off x="11700518" y="3041556"/>
              <a:ext cx="647727" cy="428752"/>
            </a:xfrm>
            <a:custGeom>
              <a:avLst/>
              <a:gdLst>
                <a:gd name="connsiteX0" fmla="*/ 19050 w 647727"/>
                <a:gd name="connsiteY0" fmla="*/ 38100 h 428752"/>
                <a:gd name="connsiteX1" fmla="*/ 38100 w 647727"/>
                <a:gd name="connsiteY1" fmla="*/ 19050 h 428752"/>
                <a:gd name="connsiteX2" fmla="*/ 609628 w 647727"/>
                <a:gd name="connsiteY2" fmla="*/ 19050 h 428752"/>
                <a:gd name="connsiteX3" fmla="*/ 628678 w 647727"/>
                <a:gd name="connsiteY3" fmla="*/ 38100 h 428752"/>
                <a:gd name="connsiteX4" fmla="*/ 628678 w 647727"/>
                <a:gd name="connsiteY4" fmla="*/ 428753 h 428752"/>
                <a:gd name="connsiteX5" fmla="*/ 647728 w 647727"/>
                <a:gd name="connsiteY5" fmla="*/ 428753 h 428752"/>
                <a:gd name="connsiteX6" fmla="*/ 647728 w 647727"/>
                <a:gd name="connsiteY6" fmla="*/ 38100 h 428752"/>
                <a:gd name="connsiteX7" fmla="*/ 609628 w 647727"/>
                <a:gd name="connsiteY7" fmla="*/ 0 h 428752"/>
                <a:gd name="connsiteX8" fmla="*/ 38100 w 647727"/>
                <a:gd name="connsiteY8" fmla="*/ 0 h 428752"/>
                <a:gd name="connsiteX9" fmla="*/ 0 w 647727"/>
                <a:gd name="connsiteY9" fmla="*/ 38100 h 428752"/>
                <a:gd name="connsiteX10" fmla="*/ 0 w 647727"/>
                <a:gd name="connsiteY10" fmla="*/ 428753 h 428752"/>
                <a:gd name="connsiteX11" fmla="*/ 19050 w 647727"/>
                <a:gd name="connsiteY11" fmla="*/ 428753 h 42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7727" h="428752">
                  <a:moveTo>
                    <a:pt x="19050" y="38100"/>
                  </a:moveTo>
                  <a:cubicBezTo>
                    <a:pt x="19062" y="27584"/>
                    <a:pt x="27584" y="19062"/>
                    <a:pt x="38100" y="19050"/>
                  </a:cubicBezTo>
                  <a:lnTo>
                    <a:pt x="609628" y="19050"/>
                  </a:lnTo>
                  <a:cubicBezTo>
                    <a:pt x="620143" y="19063"/>
                    <a:pt x="628664" y="27584"/>
                    <a:pt x="628678" y="38100"/>
                  </a:cubicBezTo>
                  <a:lnTo>
                    <a:pt x="628678" y="428753"/>
                  </a:lnTo>
                  <a:lnTo>
                    <a:pt x="647728" y="428753"/>
                  </a:lnTo>
                  <a:lnTo>
                    <a:pt x="647728" y="38100"/>
                  </a:lnTo>
                  <a:cubicBezTo>
                    <a:pt x="647706" y="17067"/>
                    <a:pt x="630661" y="22"/>
                    <a:pt x="609628" y="0"/>
                  </a:cubicBezTo>
                  <a:lnTo>
                    <a:pt x="38100" y="0"/>
                  </a:lnTo>
                  <a:cubicBezTo>
                    <a:pt x="17067" y="22"/>
                    <a:pt x="22" y="17067"/>
                    <a:pt x="0" y="38100"/>
                  </a:cubicBezTo>
                  <a:lnTo>
                    <a:pt x="0" y="428753"/>
                  </a:lnTo>
                  <a:lnTo>
                    <a:pt x="19050" y="428753"/>
                  </a:lnTo>
                  <a:close/>
                </a:path>
              </a:pathLst>
            </a:custGeom>
            <a:solidFill>
              <a:srgbClr val="012F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58D46F-580E-6481-5206-5663EA905EE5}"/>
                </a:ext>
              </a:extLst>
            </p:cNvPr>
            <p:cNvSpPr/>
            <p:nvPr/>
          </p:nvSpPr>
          <p:spPr>
            <a:xfrm>
              <a:off x="11586209" y="3498703"/>
              <a:ext cx="876346" cy="66675"/>
            </a:xfrm>
            <a:custGeom>
              <a:avLst/>
              <a:gdLst>
                <a:gd name="connsiteX0" fmla="*/ 485803 w 876346"/>
                <a:gd name="connsiteY0" fmla="*/ 0 h 66675"/>
                <a:gd name="connsiteX1" fmla="*/ 485803 w 876346"/>
                <a:gd name="connsiteY1" fmla="*/ 19050 h 66675"/>
                <a:gd name="connsiteX2" fmla="*/ 390544 w 876346"/>
                <a:gd name="connsiteY2" fmla="*/ 19050 h 66675"/>
                <a:gd name="connsiteX3" fmla="*/ 390544 w 876346"/>
                <a:gd name="connsiteY3" fmla="*/ 0 h 66675"/>
                <a:gd name="connsiteX4" fmla="*/ 0 w 876346"/>
                <a:gd name="connsiteY4" fmla="*/ 0 h 66675"/>
                <a:gd name="connsiteX5" fmla="*/ 0 w 876346"/>
                <a:gd name="connsiteY5" fmla="*/ 19040 h 66675"/>
                <a:gd name="connsiteX6" fmla="*/ 47625 w 876346"/>
                <a:gd name="connsiteY6" fmla="*/ 66675 h 66675"/>
                <a:gd name="connsiteX7" fmla="*/ 828712 w 876346"/>
                <a:gd name="connsiteY7" fmla="*/ 66675 h 66675"/>
                <a:gd name="connsiteX8" fmla="*/ 876347 w 876346"/>
                <a:gd name="connsiteY8" fmla="*/ 19040 h 66675"/>
                <a:gd name="connsiteX9" fmla="*/ 876347 w 876346"/>
                <a:gd name="connsiteY9" fmla="*/ 0 h 66675"/>
                <a:gd name="connsiteX10" fmla="*/ 828712 w 876346"/>
                <a:gd name="connsiteY10" fmla="*/ 47625 h 66675"/>
                <a:gd name="connsiteX11" fmla="*/ 47625 w 876346"/>
                <a:gd name="connsiteY11" fmla="*/ 47625 h 66675"/>
                <a:gd name="connsiteX12" fmla="*/ 19050 w 876346"/>
                <a:gd name="connsiteY12" fmla="*/ 19050 h 66675"/>
                <a:gd name="connsiteX13" fmla="*/ 371494 w 876346"/>
                <a:gd name="connsiteY13" fmla="*/ 19050 h 66675"/>
                <a:gd name="connsiteX14" fmla="*/ 389272 w 876346"/>
                <a:gd name="connsiteY14" fmla="*/ 38100 h 66675"/>
                <a:gd name="connsiteX15" fmla="*/ 390544 w 876346"/>
                <a:gd name="connsiteY15" fmla="*/ 38100 h 66675"/>
                <a:gd name="connsiteX16" fmla="*/ 485803 w 876346"/>
                <a:gd name="connsiteY16" fmla="*/ 38100 h 66675"/>
                <a:gd name="connsiteX17" fmla="*/ 504853 w 876346"/>
                <a:gd name="connsiteY17" fmla="*/ 20322 h 66675"/>
                <a:gd name="connsiteX18" fmla="*/ 504853 w 876346"/>
                <a:gd name="connsiteY18" fmla="*/ 19050 h 66675"/>
                <a:gd name="connsiteX19" fmla="*/ 857297 w 876346"/>
                <a:gd name="connsiteY19" fmla="*/ 19050 h 66675"/>
                <a:gd name="connsiteX20" fmla="*/ 828712 w 876346"/>
                <a:gd name="connsiteY20" fmla="*/ 4762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6346" h="66675">
                  <a:moveTo>
                    <a:pt x="485803" y="0"/>
                  </a:moveTo>
                  <a:lnTo>
                    <a:pt x="485803" y="19050"/>
                  </a:lnTo>
                  <a:lnTo>
                    <a:pt x="390544" y="19050"/>
                  </a:lnTo>
                  <a:lnTo>
                    <a:pt x="390544" y="0"/>
                  </a:lnTo>
                  <a:lnTo>
                    <a:pt x="0" y="0"/>
                  </a:lnTo>
                  <a:lnTo>
                    <a:pt x="0" y="19040"/>
                  </a:lnTo>
                  <a:cubicBezTo>
                    <a:pt x="28" y="45333"/>
                    <a:pt x="21332" y="66642"/>
                    <a:pt x="47625" y="66675"/>
                  </a:cubicBezTo>
                  <a:lnTo>
                    <a:pt x="828712" y="66675"/>
                  </a:lnTo>
                  <a:cubicBezTo>
                    <a:pt x="855008" y="66646"/>
                    <a:pt x="876318" y="45336"/>
                    <a:pt x="876347" y="19040"/>
                  </a:cubicBezTo>
                  <a:lnTo>
                    <a:pt x="876347" y="0"/>
                  </a:lnTo>
                  <a:close/>
                  <a:moveTo>
                    <a:pt x="828712" y="47625"/>
                  </a:moveTo>
                  <a:lnTo>
                    <a:pt x="47625" y="47625"/>
                  </a:lnTo>
                  <a:cubicBezTo>
                    <a:pt x="31852" y="47605"/>
                    <a:pt x="19070" y="34823"/>
                    <a:pt x="19050" y="19050"/>
                  </a:cubicBezTo>
                  <a:lnTo>
                    <a:pt x="371494" y="19050"/>
                  </a:lnTo>
                  <a:cubicBezTo>
                    <a:pt x="371143" y="29220"/>
                    <a:pt x="379103" y="37748"/>
                    <a:pt x="389272" y="38100"/>
                  </a:cubicBezTo>
                  <a:cubicBezTo>
                    <a:pt x="389696" y="38114"/>
                    <a:pt x="390120" y="38114"/>
                    <a:pt x="390544" y="38100"/>
                  </a:cubicBezTo>
                  <a:lnTo>
                    <a:pt x="485803" y="38100"/>
                  </a:lnTo>
                  <a:cubicBezTo>
                    <a:pt x="495972" y="38451"/>
                    <a:pt x="504501" y="30491"/>
                    <a:pt x="504853" y="20322"/>
                  </a:cubicBezTo>
                  <a:cubicBezTo>
                    <a:pt x="504867" y="19898"/>
                    <a:pt x="504867" y="19474"/>
                    <a:pt x="504853" y="19050"/>
                  </a:cubicBezTo>
                  <a:lnTo>
                    <a:pt x="857297" y="19050"/>
                  </a:lnTo>
                  <a:cubicBezTo>
                    <a:pt x="857272" y="34825"/>
                    <a:pt x="844487" y="47605"/>
                    <a:pt x="828712" y="47625"/>
                  </a:cubicBezTo>
                  <a:close/>
                </a:path>
              </a:pathLst>
            </a:custGeom>
            <a:solidFill>
              <a:srgbClr val="012F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08796D-A9FE-9B80-D88D-634A832D6833}"/>
                </a:ext>
              </a:extLst>
            </p:cNvPr>
            <p:cNvGrpSpPr/>
            <p:nvPr/>
          </p:nvGrpSpPr>
          <p:grpSpPr>
            <a:xfrm>
              <a:off x="11899802" y="3105633"/>
              <a:ext cx="244180" cy="305966"/>
              <a:chOff x="10589194" y="4151738"/>
              <a:chExt cx="417699" cy="499554"/>
            </a:xfrm>
          </p:grpSpPr>
          <p:pic>
            <p:nvPicPr>
              <p:cNvPr id="18" name="Graphic 17" descr="User with solid fill">
                <a:extLst>
                  <a:ext uri="{FF2B5EF4-FFF2-40B4-BE49-F238E27FC236}">
                    <a16:creationId xmlns:a16="http://schemas.microsoft.com/office/drawing/2014/main" id="{9FABCAF4-194C-6A1A-82FF-8CA9200C3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58190" y="4213056"/>
                <a:ext cx="281812" cy="281812"/>
              </a:xfrm>
              <a:prstGeom prst="rect">
                <a:avLst/>
              </a:prstGeom>
            </p:spPr>
          </p:pic>
          <p:grpSp>
            <p:nvGrpSpPr>
              <p:cNvPr id="20" name="Graphic 18" descr="Shield Tick outline">
                <a:extLst>
                  <a:ext uri="{FF2B5EF4-FFF2-40B4-BE49-F238E27FC236}">
                    <a16:creationId xmlns:a16="http://schemas.microsoft.com/office/drawing/2014/main" id="{E6BAF5A1-BD42-BE25-C08E-703000218CFB}"/>
                  </a:ext>
                </a:extLst>
              </p:cNvPr>
              <p:cNvGrpSpPr/>
              <p:nvPr/>
            </p:nvGrpSpPr>
            <p:grpSpPr>
              <a:xfrm>
                <a:off x="10589194" y="4151738"/>
                <a:ext cx="417699" cy="499554"/>
                <a:chOff x="10589194" y="4151738"/>
                <a:chExt cx="417699" cy="499554"/>
              </a:xfrm>
              <a:solidFill>
                <a:srgbClr val="054B16"/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33B4996E-6B8A-AC95-1EE4-C29D4F7CEA3B}"/>
                    </a:ext>
                  </a:extLst>
                </p:cNvPr>
                <p:cNvSpPr/>
                <p:nvPr/>
              </p:nvSpPr>
              <p:spPr>
                <a:xfrm>
                  <a:off x="10589194" y="4151738"/>
                  <a:ext cx="417699" cy="499554"/>
                </a:xfrm>
                <a:custGeom>
                  <a:avLst/>
                  <a:gdLst>
                    <a:gd name="connsiteX0" fmla="*/ 396427 w 417699"/>
                    <a:gd name="connsiteY0" fmla="*/ 91586 h 499554"/>
                    <a:gd name="connsiteX1" fmla="*/ 226313 w 417699"/>
                    <a:gd name="connsiteY1" fmla="*/ 8001 h 499554"/>
                    <a:gd name="connsiteX2" fmla="*/ 193800 w 417699"/>
                    <a:gd name="connsiteY2" fmla="*/ 5593 h 499554"/>
                    <a:gd name="connsiteX3" fmla="*/ 191392 w 417699"/>
                    <a:gd name="connsiteY3" fmla="*/ 8001 h 499554"/>
                    <a:gd name="connsiteX4" fmla="*/ 21272 w 417699"/>
                    <a:gd name="connsiteY4" fmla="*/ 91506 h 499554"/>
                    <a:gd name="connsiteX5" fmla="*/ 1 w 417699"/>
                    <a:gd name="connsiteY5" fmla="*/ 115125 h 499554"/>
                    <a:gd name="connsiteX6" fmla="*/ 1 w 417699"/>
                    <a:gd name="connsiteY6" fmla="*/ 174636 h 499554"/>
                    <a:gd name="connsiteX7" fmla="*/ 196002 w 417699"/>
                    <a:gd name="connsiteY7" fmla="*/ 495763 h 499554"/>
                    <a:gd name="connsiteX8" fmla="*/ 221698 w 417699"/>
                    <a:gd name="connsiteY8" fmla="*/ 495763 h 499554"/>
                    <a:gd name="connsiteX9" fmla="*/ 417699 w 417699"/>
                    <a:gd name="connsiteY9" fmla="*/ 174698 h 499554"/>
                    <a:gd name="connsiteX10" fmla="*/ 417699 w 417699"/>
                    <a:gd name="connsiteY10" fmla="*/ 115199 h 499554"/>
                    <a:gd name="connsiteX11" fmla="*/ 396427 w 417699"/>
                    <a:gd name="connsiteY11" fmla="*/ 91586 h 499554"/>
                    <a:gd name="connsiteX12" fmla="*/ 405407 w 417699"/>
                    <a:gd name="connsiteY12" fmla="*/ 174716 h 499554"/>
                    <a:gd name="connsiteX13" fmla="*/ 215054 w 417699"/>
                    <a:gd name="connsiteY13" fmla="*/ 485438 h 499554"/>
                    <a:gd name="connsiteX14" fmla="*/ 202652 w 417699"/>
                    <a:gd name="connsiteY14" fmla="*/ 485438 h 499554"/>
                    <a:gd name="connsiteX15" fmla="*/ 12293 w 417699"/>
                    <a:gd name="connsiteY15" fmla="*/ 174649 h 499554"/>
                    <a:gd name="connsiteX16" fmla="*/ 12293 w 417699"/>
                    <a:gd name="connsiteY16" fmla="*/ 115137 h 499554"/>
                    <a:gd name="connsiteX17" fmla="*/ 22261 w 417699"/>
                    <a:gd name="connsiteY17" fmla="*/ 103767 h 499554"/>
                    <a:gd name="connsiteX18" fmla="*/ 200494 w 417699"/>
                    <a:gd name="connsiteY18" fmla="*/ 16286 h 499554"/>
                    <a:gd name="connsiteX19" fmla="*/ 208828 w 417699"/>
                    <a:gd name="connsiteY19" fmla="*/ 12303 h 499554"/>
                    <a:gd name="connsiteX20" fmla="*/ 217224 w 417699"/>
                    <a:gd name="connsiteY20" fmla="*/ 16286 h 499554"/>
                    <a:gd name="connsiteX21" fmla="*/ 395456 w 417699"/>
                    <a:gd name="connsiteY21" fmla="*/ 103829 h 499554"/>
                    <a:gd name="connsiteX22" fmla="*/ 405431 w 417699"/>
                    <a:gd name="connsiteY22" fmla="*/ 115199 h 499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17699" h="499554">
                      <a:moveTo>
                        <a:pt x="396427" y="91586"/>
                      </a:moveTo>
                      <a:cubicBezTo>
                        <a:pt x="331173" y="86311"/>
                        <a:pt x="270363" y="56432"/>
                        <a:pt x="226313" y="8001"/>
                      </a:cubicBezTo>
                      <a:cubicBezTo>
                        <a:pt x="218000" y="-1642"/>
                        <a:pt x="203443" y="-2720"/>
                        <a:pt x="193800" y="5593"/>
                      </a:cubicBezTo>
                      <a:cubicBezTo>
                        <a:pt x="192939" y="6335"/>
                        <a:pt x="192134" y="7140"/>
                        <a:pt x="191392" y="8001"/>
                      </a:cubicBezTo>
                      <a:cubicBezTo>
                        <a:pt x="147347" y="56429"/>
                        <a:pt x="86525" y="86284"/>
                        <a:pt x="21272" y="91506"/>
                      </a:cubicBezTo>
                      <a:cubicBezTo>
                        <a:pt x="9132" y="92678"/>
                        <a:pt x="-100" y="102930"/>
                        <a:pt x="1" y="115125"/>
                      </a:cubicBezTo>
                      <a:lnTo>
                        <a:pt x="1" y="174636"/>
                      </a:lnTo>
                      <a:cubicBezTo>
                        <a:pt x="1" y="304089"/>
                        <a:pt x="82080" y="422497"/>
                        <a:pt x="196002" y="495763"/>
                      </a:cubicBezTo>
                      <a:cubicBezTo>
                        <a:pt x="203821" y="500819"/>
                        <a:pt x="213878" y="500819"/>
                        <a:pt x="221698" y="495763"/>
                      </a:cubicBezTo>
                      <a:cubicBezTo>
                        <a:pt x="335625" y="422497"/>
                        <a:pt x="417699" y="304150"/>
                        <a:pt x="417699" y="174698"/>
                      </a:cubicBezTo>
                      <a:lnTo>
                        <a:pt x="417699" y="115199"/>
                      </a:lnTo>
                      <a:cubicBezTo>
                        <a:pt x="417817" y="102998"/>
                        <a:pt x="408574" y="92738"/>
                        <a:pt x="396427" y="91586"/>
                      </a:cubicBezTo>
                      <a:close/>
                      <a:moveTo>
                        <a:pt x="405407" y="174716"/>
                      </a:moveTo>
                      <a:cubicBezTo>
                        <a:pt x="405407" y="292627"/>
                        <a:pt x="334249" y="408785"/>
                        <a:pt x="215054" y="485438"/>
                      </a:cubicBezTo>
                      <a:cubicBezTo>
                        <a:pt x="211284" y="487892"/>
                        <a:pt x="206421" y="487892"/>
                        <a:pt x="202652" y="485438"/>
                      </a:cubicBezTo>
                      <a:cubicBezTo>
                        <a:pt x="83457" y="408779"/>
                        <a:pt x="12293" y="292596"/>
                        <a:pt x="12293" y="174649"/>
                      </a:cubicBezTo>
                      <a:lnTo>
                        <a:pt x="12293" y="115137"/>
                      </a:lnTo>
                      <a:cubicBezTo>
                        <a:pt x="12183" y="109342"/>
                        <a:pt x="16502" y="104416"/>
                        <a:pt x="22261" y="103767"/>
                      </a:cubicBezTo>
                      <a:cubicBezTo>
                        <a:pt x="90641" y="98353"/>
                        <a:pt x="154382" y="67067"/>
                        <a:pt x="200494" y="16286"/>
                      </a:cubicBezTo>
                      <a:cubicBezTo>
                        <a:pt x="202581" y="13836"/>
                        <a:pt x="205611" y="12389"/>
                        <a:pt x="208828" y="12303"/>
                      </a:cubicBezTo>
                      <a:cubicBezTo>
                        <a:pt x="212063" y="12388"/>
                        <a:pt x="215111" y="13834"/>
                        <a:pt x="217224" y="16286"/>
                      </a:cubicBezTo>
                      <a:cubicBezTo>
                        <a:pt x="263345" y="67063"/>
                        <a:pt x="327077" y="98366"/>
                        <a:pt x="395456" y="103829"/>
                      </a:cubicBezTo>
                      <a:cubicBezTo>
                        <a:pt x="401218" y="104475"/>
                        <a:pt x="405541" y="109402"/>
                        <a:pt x="405431" y="115199"/>
                      </a:cubicBezTo>
                      <a:close/>
                    </a:path>
                  </a:pathLst>
                </a:custGeom>
                <a:solidFill>
                  <a:srgbClr val="054B16"/>
                </a:solidFill>
                <a:ln w="60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90DF3AA-28D9-B20E-AFA7-23D5CCDBA174}"/>
                    </a:ext>
                  </a:extLst>
                </p:cNvPr>
                <p:cNvSpPr/>
                <p:nvPr/>
              </p:nvSpPr>
              <p:spPr>
                <a:xfrm>
                  <a:off x="10638363" y="4211894"/>
                  <a:ext cx="319362" cy="385099"/>
                </a:xfrm>
                <a:custGeom>
                  <a:avLst/>
                  <a:gdLst>
                    <a:gd name="connsiteX0" fmla="*/ 0 w 319362"/>
                    <a:gd name="connsiteY0" fmla="*/ 77525 h 385099"/>
                    <a:gd name="connsiteX1" fmla="*/ 0 w 319362"/>
                    <a:gd name="connsiteY1" fmla="*/ 114511 h 385099"/>
                    <a:gd name="connsiteX2" fmla="*/ 159684 w 319362"/>
                    <a:gd name="connsiteY2" fmla="*/ 385100 h 385099"/>
                    <a:gd name="connsiteX3" fmla="*/ 319362 w 319362"/>
                    <a:gd name="connsiteY3" fmla="*/ 114555 h 385099"/>
                    <a:gd name="connsiteX4" fmla="*/ 319362 w 319362"/>
                    <a:gd name="connsiteY4" fmla="*/ 77525 h 385099"/>
                    <a:gd name="connsiteX5" fmla="*/ 159678 w 319362"/>
                    <a:gd name="connsiteY5" fmla="*/ 0 h 385099"/>
                    <a:gd name="connsiteX6" fmla="*/ 0 w 319362"/>
                    <a:gd name="connsiteY6" fmla="*/ 77525 h 385099"/>
                    <a:gd name="connsiteX7" fmla="*/ 307071 w 319362"/>
                    <a:gd name="connsiteY7" fmla="*/ 114573 h 385099"/>
                    <a:gd name="connsiteX8" fmla="*/ 159684 w 319362"/>
                    <a:gd name="connsiteY8" fmla="*/ 370030 h 385099"/>
                    <a:gd name="connsiteX9" fmla="*/ 12292 w 319362"/>
                    <a:gd name="connsiteY9" fmla="*/ 114493 h 385099"/>
                    <a:gd name="connsiteX10" fmla="*/ 12292 w 319362"/>
                    <a:gd name="connsiteY10" fmla="*/ 87820 h 385099"/>
                    <a:gd name="connsiteX11" fmla="*/ 159672 w 319362"/>
                    <a:gd name="connsiteY11" fmla="*/ 16471 h 385099"/>
                    <a:gd name="connsiteX12" fmla="*/ 307071 w 319362"/>
                    <a:gd name="connsiteY12" fmla="*/ 87856 h 38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9362" h="385099">
                      <a:moveTo>
                        <a:pt x="0" y="77525"/>
                      </a:moveTo>
                      <a:lnTo>
                        <a:pt x="0" y="114511"/>
                      </a:lnTo>
                      <a:cubicBezTo>
                        <a:pt x="0" y="215336"/>
                        <a:pt x="59388" y="315484"/>
                        <a:pt x="159684" y="385100"/>
                      </a:cubicBezTo>
                      <a:cubicBezTo>
                        <a:pt x="259974" y="315447"/>
                        <a:pt x="319362" y="215336"/>
                        <a:pt x="319362" y="114555"/>
                      </a:cubicBezTo>
                      <a:lnTo>
                        <a:pt x="319362" y="77525"/>
                      </a:lnTo>
                      <a:cubicBezTo>
                        <a:pt x="259645" y="68025"/>
                        <a:pt x="204080" y="41048"/>
                        <a:pt x="159678" y="0"/>
                      </a:cubicBezTo>
                      <a:cubicBezTo>
                        <a:pt x="115288" y="41062"/>
                        <a:pt x="59721" y="68040"/>
                        <a:pt x="0" y="77525"/>
                      </a:cubicBezTo>
                      <a:close/>
                      <a:moveTo>
                        <a:pt x="307071" y="114573"/>
                      </a:moveTo>
                      <a:cubicBezTo>
                        <a:pt x="307071" y="208176"/>
                        <a:pt x="252138" y="303125"/>
                        <a:pt x="159684" y="370030"/>
                      </a:cubicBezTo>
                      <a:cubicBezTo>
                        <a:pt x="67231" y="303082"/>
                        <a:pt x="12292" y="208139"/>
                        <a:pt x="12292" y="114493"/>
                      </a:cubicBezTo>
                      <a:lnTo>
                        <a:pt x="12292" y="87820"/>
                      </a:lnTo>
                      <a:cubicBezTo>
                        <a:pt x="66813" y="77336"/>
                        <a:pt x="117631" y="52735"/>
                        <a:pt x="159672" y="16471"/>
                      </a:cubicBezTo>
                      <a:cubicBezTo>
                        <a:pt x="201722" y="52738"/>
                        <a:pt x="252544" y="77352"/>
                        <a:pt x="307071" y="87856"/>
                      </a:cubicBezTo>
                      <a:close/>
                    </a:path>
                  </a:pathLst>
                </a:custGeom>
                <a:solidFill>
                  <a:srgbClr val="054B16"/>
                </a:solidFill>
                <a:ln w="60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816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54958"/>
            <a:ext cx="11627296" cy="609398"/>
          </a:xfrm>
        </p:spPr>
        <p:txBody>
          <a:bodyPr/>
          <a:lstStyle/>
          <a:p>
            <a:r>
              <a:rPr lang="en-US" sz="4400" dirty="0"/>
              <a:t>Important Keywords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0014" y="2195353"/>
            <a:ext cx="4680978" cy="380918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u="sng" dirty="0"/>
              <a:t>OAuth 2.0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u="sng" dirty="0"/>
              <a:t>JWT</a:t>
            </a:r>
            <a:r>
              <a:rPr lang="en-US" dirty="0"/>
              <a:t> – JSON Web Token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u="sng" dirty="0"/>
              <a:t>Azure AD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u="sng" dirty="0"/>
              <a:t>Tenant Id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u="sng" dirty="0"/>
              <a:t>Client Id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u="sng" dirty="0"/>
              <a:t>Client Secret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u="sng" dirty="0"/>
              <a:t>Manifest File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CD0E1AB-C46C-28C0-32B0-63212B86E89F}"/>
              </a:ext>
            </a:extLst>
          </p:cNvPr>
          <p:cNvSpPr txBox="1">
            <a:spLocks/>
          </p:cNvSpPr>
          <p:nvPr/>
        </p:nvSpPr>
        <p:spPr>
          <a:xfrm>
            <a:off x="5650992" y="2195353"/>
            <a:ext cx="4150626" cy="436318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Managed Identity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Azure Key Vault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Authorization Code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Implicit Flow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Client Certificate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OIDC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9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810358"/>
            <a:ext cx="10972800" cy="553998"/>
          </a:xfrm>
        </p:spPr>
        <p:txBody>
          <a:bodyPr/>
          <a:lstStyle/>
          <a:p>
            <a:r>
              <a:rPr lang="en-IN" sz="4000" b="1" dirty="0">
                <a:latin typeface="+mn-lt"/>
              </a:rPr>
              <a:t>Azure Function – Authorization Levels</a:t>
            </a:r>
            <a:endParaRPr lang="en-IN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27011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Anonymous 	– No API key is required.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Function 	– Default. Function specific API key is required.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System	– They can access all the Functions within the host.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Admin	– Master key and admin API key is required.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User 		– Based on User token. 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C15B12-3CFF-CCC1-E293-F2151B5F283C}"/>
              </a:ext>
            </a:extLst>
          </p:cNvPr>
          <p:cNvGrpSpPr/>
          <p:nvPr/>
        </p:nvGrpSpPr>
        <p:grpSpPr>
          <a:xfrm>
            <a:off x="11469990" y="3055881"/>
            <a:ext cx="1347984" cy="929948"/>
            <a:chOff x="11586209" y="3041556"/>
            <a:chExt cx="876346" cy="5238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A9C72ED-7F79-1DCB-9852-6D5215F1BA9E}"/>
                </a:ext>
              </a:extLst>
            </p:cNvPr>
            <p:cNvSpPr/>
            <p:nvPr/>
          </p:nvSpPr>
          <p:spPr>
            <a:xfrm>
              <a:off x="11748143" y="3089197"/>
              <a:ext cx="552477" cy="342995"/>
            </a:xfrm>
            <a:custGeom>
              <a:avLst/>
              <a:gdLst>
                <a:gd name="connsiteX0" fmla="*/ 552441 w 552477"/>
                <a:gd name="connsiteY0" fmla="*/ 342828 h 342995"/>
                <a:gd name="connsiteX1" fmla="*/ 552478 w 552477"/>
                <a:gd name="connsiteY1" fmla="*/ 0 h 342995"/>
                <a:gd name="connsiteX2" fmla="*/ 0 w 552477"/>
                <a:gd name="connsiteY2" fmla="*/ 0 h 342995"/>
                <a:gd name="connsiteX3" fmla="*/ 0 w 552477"/>
                <a:gd name="connsiteY3" fmla="*/ 342995 h 342995"/>
                <a:gd name="connsiteX4" fmla="*/ 19050 w 552477"/>
                <a:gd name="connsiteY4" fmla="*/ 19050 h 342995"/>
                <a:gd name="connsiteX5" fmla="*/ 533428 w 552477"/>
                <a:gd name="connsiteY5" fmla="*/ 19050 h 342995"/>
                <a:gd name="connsiteX6" fmla="*/ 533391 w 552477"/>
                <a:gd name="connsiteY6" fmla="*/ 323782 h 342995"/>
                <a:gd name="connsiteX7" fmla="*/ 19050 w 552477"/>
                <a:gd name="connsiteY7" fmla="*/ 323939 h 34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77" h="342995">
                  <a:moveTo>
                    <a:pt x="552441" y="342828"/>
                  </a:moveTo>
                  <a:lnTo>
                    <a:pt x="552478" y="0"/>
                  </a:lnTo>
                  <a:lnTo>
                    <a:pt x="0" y="0"/>
                  </a:lnTo>
                  <a:lnTo>
                    <a:pt x="0" y="342995"/>
                  </a:lnTo>
                  <a:close/>
                  <a:moveTo>
                    <a:pt x="19050" y="19050"/>
                  </a:moveTo>
                  <a:lnTo>
                    <a:pt x="533428" y="19050"/>
                  </a:lnTo>
                  <a:lnTo>
                    <a:pt x="533391" y="323782"/>
                  </a:lnTo>
                  <a:lnTo>
                    <a:pt x="19050" y="323939"/>
                  </a:lnTo>
                  <a:close/>
                </a:path>
              </a:pathLst>
            </a:custGeom>
            <a:solidFill>
              <a:srgbClr val="012F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826498-1D98-F70F-97B5-C5787BF47F09}"/>
                </a:ext>
              </a:extLst>
            </p:cNvPr>
            <p:cNvSpPr/>
            <p:nvPr/>
          </p:nvSpPr>
          <p:spPr>
            <a:xfrm>
              <a:off x="11700518" y="3041556"/>
              <a:ext cx="647727" cy="428752"/>
            </a:xfrm>
            <a:custGeom>
              <a:avLst/>
              <a:gdLst>
                <a:gd name="connsiteX0" fmla="*/ 19050 w 647727"/>
                <a:gd name="connsiteY0" fmla="*/ 38100 h 428752"/>
                <a:gd name="connsiteX1" fmla="*/ 38100 w 647727"/>
                <a:gd name="connsiteY1" fmla="*/ 19050 h 428752"/>
                <a:gd name="connsiteX2" fmla="*/ 609628 w 647727"/>
                <a:gd name="connsiteY2" fmla="*/ 19050 h 428752"/>
                <a:gd name="connsiteX3" fmla="*/ 628678 w 647727"/>
                <a:gd name="connsiteY3" fmla="*/ 38100 h 428752"/>
                <a:gd name="connsiteX4" fmla="*/ 628678 w 647727"/>
                <a:gd name="connsiteY4" fmla="*/ 428753 h 428752"/>
                <a:gd name="connsiteX5" fmla="*/ 647728 w 647727"/>
                <a:gd name="connsiteY5" fmla="*/ 428753 h 428752"/>
                <a:gd name="connsiteX6" fmla="*/ 647728 w 647727"/>
                <a:gd name="connsiteY6" fmla="*/ 38100 h 428752"/>
                <a:gd name="connsiteX7" fmla="*/ 609628 w 647727"/>
                <a:gd name="connsiteY7" fmla="*/ 0 h 428752"/>
                <a:gd name="connsiteX8" fmla="*/ 38100 w 647727"/>
                <a:gd name="connsiteY8" fmla="*/ 0 h 428752"/>
                <a:gd name="connsiteX9" fmla="*/ 0 w 647727"/>
                <a:gd name="connsiteY9" fmla="*/ 38100 h 428752"/>
                <a:gd name="connsiteX10" fmla="*/ 0 w 647727"/>
                <a:gd name="connsiteY10" fmla="*/ 428753 h 428752"/>
                <a:gd name="connsiteX11" fmla="*/ 19050 w 647727"/>
                <a:gd name="connsiteY11" fmla="*/ 428753 h 42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7727" h="428752">
                  <a:moveTo>
                    <a:pt x="19050" y="38100"/>
                  </a:moveTo>
                  <a:cubicBezTo>
                    <a:pt x="19062" y="27584"/>
                    <a:pt x="27584" y="19062"/>
                    <a:pt x="38100" y="19050"/>
                  </a:cubicBezTo>
                  <a:lnTo>
                    <a:pt x="609628" y="19050"/>
                  </a:lnTo>
                  <a:cubicBezTo>
                    <a:pt x="620143" y="19063"/>
                    <a:pt x="628664" y="27584"/>
                    <a:pt x="628678" y="38100"/>
                  </a:cubicBezTo>
                  <a:lnTo>
                    <a:pt x="628678" y="428753"/>
                  </a:lnTo>
                  <a:lnTo>
                    <a:pt x="647728" y="428753"/>
                  </a:lnTo>
                  <a:lnTo>
                    <a:pt x="647728" y="38100"/>
                  </a:lnTo>
                  <a:cubicBezTo>
                    <a:pt x="647706" y="17067"/>
                    <a:pt x="630661" y="22"/>
                    <a:pt x="609628" y="0"/>
                  </a:cubicBezTo>
                  <a:lnTo>
                    <a:pt x="38100" y="0"/>
                  </a:lnTo>
                  <a:cubicBezTo>
                    <a:pt x="17067" y="22"/>
                    <a:pt x="22" y="17067"/>
                    <a:pt x="0" y="38100"/>
                  </a:cubicBezTo>
                  <a:lnTo>
                    <a:pt x="0" y="428753"/>
                  </a:lnTo>
                  <a:lnTo>
                    <a:pt x="19050" y="428753"/>
                  </a:lnTo>
                  <a:close/>
                </a:path>
              </a:pathLst>
            </a:custGeom>
            <a:solidFill>
              <a:srgbClr val="012F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C833DE9-BD1E-F301-3E76-88655C68C4FF}"/>
                </a:ext>
              </a:extLst>
            </p:cNvPr>
            <p:cNvSpPr/>
            <p:nvPr/>
          </p:nvSpPr>
          <p:spPr>
            <a:xfrm>
              <a:off x="11586209" y="3498703"/>
              <a:ext cx="876346" cy="66675"/>
            </a:xfrm>
            <a:custGeom>
              <a:avLst/>
              <a:gdLst>
                <a:gd name="connsiteX0" fmla="*/ 485803 w 876346"/>
                <a:gd name="connsiteY0" fmla="*/ 0 h 66675"/>
                <a:gd name="connsiteX1" fmla="*/ 485803 w 876346"/>
                <a:gd name="connsiteY1" fmla="*/ 19050 h 66675"/>
                <a:gd name="connsiteX2" fmla="*/ 390544 w 876346"/>
                <a:gd name="connsiteY2" fmla="*/ 19050 h 66675"/>
                <a:gd name="connsiteX3" fmla="*/ 390544 w 876346"/>
                <a:gd name="connsiteY3" fmla="*/ 0 h 66675"/>
                <a:gd name="connsiteX4" fmla="*/ 0 w 876346"/>
                <a:gd name="connsiteY4" fmla="*/ 0 h 66675"/>
                <a:gd name="connsiteX5" fmla="*/ 0 w 876346"/>
                <a:gd name="connsiteY5" fmla="*/ 19040 h 66675"/>
                <a:gd name="connsiteX6" fmla="*/ 47625 w 876346"/>
                <a:gd name="connsiteY6" fmla="*/ 66675 h 66675"/>
                <a:gd name="connsiteX7" fmla="*/ 828712 w 876346"/>
                <a:gd name="connsiteY7" fmla="*/ 66675 h 66675"/>
                <a:gd name="connsiteX8" fmla="*/ 876347 w 876346"/>
                <a:gd name="connsiteY8" fmla="*/ 19040 h 66675"/>
                <a:gd name="connsiteX9" fmla="*/ 876347 w 876346"/>
                <a:gd name="connsiteY9" fmla="*/ 0 h 66675"/>
                <a:gd name="connsiteX10" fmla="*/ 828712 w 876346"/>
                <a:gd name="connsiteY10" fmla="*/ 47625 h 66675"/>
                <a:gd name="connsiteX11" fmla="*/ 47625 w 876346"/>
                <a:gd name="connsiteY11" fmla="*/ 47625 h 66675"/>
                <a:gd name="connsiteX12" fmla="*/ 19050 w 876346"/>
                <a:gd name="connsiteY12" fmla="*/ 19050 h 66675"/>
                <a:gd name="connsiteX13" fmla="*/ 371494 w 876346"/>
                <a:gd name="connsiteY13" fmla="*/ 19050 h 66675"/>
                <a:gd name="connsiteX14" fmla="*/ 389272 w 876346"/>
                <a:gd name="connsiteY14" fmla="*/ 38100 h 66675"/>
                <a:gd name="connsiteX15" fmla="*/ 390544 w 876346"/>
                <a:gd name="connsiteY15" fmla="*/ 38100 h 66675"/>
                <a:gd name="connsiteX16" fmla="*/ 485803 w 876346"/>
                <a:gd name="connsiteY16" fmla="*/ 38100 h 66675"/>
                <a:gd name="connsiteX17" fmla="*/ 504853 w 876346"/>
                <a:gd name="connsiteY17" fmla="*/ 20322 h 66675"/>
                <a:gd name="connsiteX18" fmla="*/ 504853 w 876346"/>
                <a:gd name="connsiteY18" fmla="*/ 19050 h 66675"/>
                <a:gd name="connsiteX19" fmla="*/ 857297 w 876346"/>
                <a:gd name="connsiteY19" fmla="*/ 19050 h 66675"/>
                <a:gd name="connsiteX20" fmla="*/ 828712 w 876346"/>
                <a:gd name="connsiteY20" fmla="*/ 4762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6346" h="66675">
                  <a:moveTo>
                    <a:pt x="485803" y="0"/>
                  </a:moveTo>
                  <a:lnTo>
                    <a:pt x="485803" y="19050"/>
                  </a:lnTo>
                  <a:lnTo>
                    <a:pt x="390544" y="19050"/>
                  </a:lnTo>
                  <a:lnTo>
                    <a:pt x="390544" y="0"/>
                  </a:lnTo>
                  <a:lnTo>
                    <a:pt x="0" y="0"/>
                  </a:lnTo>
                  <a:lnTo>
                    <a:pt x="0" y="19040"/>
                  </a:lnTo>
                  <a:cubicBezTo>
                    <a:pt x="28" y="45333"/>
                    <a:pt x="21332" y="66642"/>
                    <a:pt x="47625" y="66675"/>
                  </a:cubicBezTo>
                  <a:lnTo>
                    <a:pt x="828712" y="66675"/>
                  </a:lnTo>
                  <a:cubicBezTo>
                    <a:pt x="855008" y="66646"/>
                    <a:pt x="876318" y="45336"/>
                    <a:pt x="876347" y="19040"/>
                  </a:cubicBezTo>
                  <a:lnTo>
                    <a:pt x="876347" y="0"/>
                  </a:lnTo>
                  <a:close/>
                  <a:moveTo>
                    <a:pt x="828712" y="47625"/>
                  </a:moveTo>
                  <a:lnTo>
                    <a:pt x="47625" y="47625"/>
                  </a:lnTo>
                  <a:cubicBezTo>
                    <a:pt x="31852" y="47605"/>
                    <a:pt x="19070" y="34823"/>
                    <a:pt x="19050" y="19050"/>
                  </a:cubicBezTo>
                  <a:lnTo>
                    <a:pt x="371494" y="19050"/>
                  </a:lnTo>
                  <a:cubicBezTo>
                    <a:pt x="371143" y="29220"/>
                    <a:pt x="379103" y="37748"/>
                    <a:pt x="389272" y="38100"/>
                  </a:cubicBezTo>
                  <a:cubicBezTo>
                    <a:pt x="389696" y="38114"/>
                    <a:pt x="390120" y="38114"/>
                    <a:pt x="390544" y="38100"/>
                  </a:cubicBezTo>
                  <a:lnTo>
                    <a:pt x="485803" y="38100"/>
                  </a:lnTo>
                  <a:cubicBezTo>
                    <a:pt x="495972" y="38451"/>
                    <a:pt x="504501" y="30491"/>
                    <a:pt x="504853" y="20322"/>
                  </a:cubicBezTo>
                  <a:cubicBezTo>
                    <a:pt x="504867" y="19898"/>
                    <a:pt x="504867" y="19474"/>
                    <a:pt x="504853" y="19050"/>
                  </a:cubicBezTo>
                  <a:lnTo>
                    <a:pt x="857297" y="19050"/>
                  </a:lnTo>
                  <a:cubicBezTo>
                    <a:pt x="857272" y="34825"/>
                    <a:pt x="844487" y="47605"/>
                    <a:pt x="828712" y="47625"/>
                  </a:cubicBezTo>
                  <a:close/>
                </a:path>
              </a:pathLst>
            </a:custGeom>
            <a:solidFill>
              <a:srgbClr val="012F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EEC045-E5A7-9FF8-8737-DE4F0F598F2C}"/>
                </a:ext>
              </a:extLst>
            </p:cNvPr>
            <p:cNvGrpSpPr/>
            <p:nvPr/>
          </p:nvGrpSpPr>
          <p:grpSpPr>
            <a:xfrm>
              <a:off x="11899802" y="3105633"/>
              <a:ext cx="244180" cy="305966"/>
              <a:chOff x="10589194" y="4151738"/>
              <a:chExt cx="417699" cy="499554"/>
            </a:xfrm>
          </p:grpSpPr>
          <p:pic>
            <p:nvPicPr>
              <p:cNvPr id="9" name="Graphic 8" descr="User with solid fill">
                <a:extLst>
                  <a:ext uri="{FF2B5EF4-FFF2-40B4-BE49-F238E27FC236}">
                    <a16:creationId xmlns:a16="http://schemas.microsoft.com/office/drawing/2014/main" id="{191D61C0-F283-B60F-61A4-B0A5B0527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658190" y="4213056"/>
                <a:ext cx="281812" cy="281812"/>
              </a:xfrm>
              <a:prstGeom prst="rect">
                <a:avLst/>
              </a:prstGeom>
            </p:spPr>
          </p:pic>
          <p:grpSp>
            <p:nvGrpSpPr>
              <p:cNvPr id="10" name="Graphic 18" descr="Shield Tick outline">
                <a:extLst>
                  <a:ext uri="{FF2B5EF4-FFF2-40B4-BE49-F238E27FC236}">
                    <a16:creationId xmlns:a16="http://schemas.microsoft.com/office/drawing/2014/main" id="{C2DFB71E-2BF4-4B3F-14B5-3675A3B1139A}"/>
                  </a:ext>
                </a:extLst>
              </p:cNvPr>
              <p:cNvGrpSpPr/>
              <p:nvPr/>
            </p:nvGrpSpPr>
            <p:grpSpPr>
              <a:xfrm>
                <a:off x="10589194" y="4151738"/>
                <a:ext cx="417699" cy="499554"/>
                <a:chOff x="10589194" y="4151738"/>
                <a:chExt cx="417699" cy="499554"/>
              </a:xfrm>
              <a:solidFill>
                <a:srgbClr val="054B16"/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2216E2E-4C6E-8447-BF82-E36B4D93F0EF}"/>
                    </a:ext>
                  </a:extLst>
                </p:cNvPr>
                <p:cNvSpPr/>
                <p:nvPr/>
              </p:nvSpPr>
              <p:spPr>
                <a:xfrm>
                  <a:off x="10589194" y="4151738"/>
                  <a:ext cx="417699" cy="499554"/>
                </a:xfrm>
                <a:custGeom>
                  <a:avLst/>
                  <a:gdLst>
                    <a:gd name="connsiteX0" fmla="*/ 396427 w 417699"/>
                    <a:gd name="connsiteY0" fmla="*/ 91586 h 499554"/>
                    <a:gd name="connsiteX1" fmla="*/ 226313 w 417699"/>
                    <a:gd name="connsiteY1" fmla="*/ 8001 h 499554"/>
                    <a:gd name="connsiteX2" fmla="*/ 193800 w 417699"/>
                    <a:gd name="connsiteY2" fmla="*/ 5593 h 499554"/>
                    <a:gd name="connsiteX3" fmla="*/ 191392 w 417699"/>
                    <a:gd name="connsiteY3" fmla="*/ 8001 h 499554"/>
                    <a:gd name="connsiteX4" fmla="*/ 21272 w 417699"/>
                    <a:gd name="connsiteY4" fmla="*/ 91506 h 499554"/>
                    <a:gd name="connsiteX5" fmla="*/ 1 w 417699"/>
                    <a:gd name="connsiteY5" fmla="*/ 115125 h 499554"/>
                    <a:gd name="connsiteX6" fmla="*/ 1 w 417699"/>
                    <a:gd name="connsiteY6" fmla="*/ 174636 h 499554"/>
                    <a:gd name="connsiteX7" fmla="*/ 196002 w 417699"/>
                    <a:gd name="connsiteY7" fmla="*/ 495763 h 499554"/>
                    <a:gd name="connsiteX8" fmla="*/ 221698 w 417699"/>
                    <a:gd name="connsiteY8" fmla="*/ 495763 h 499554"/>
                    <a:gd name="connsiteX9" fmla="*/ 417699 w 417699"/>
                    <a:gd name="connsiteY9" fmla="*/ 174698 h 499554"/>
                    <a:gd name="connsiteX10" fmla="*/ 417699 w 417699"/>
                    <a:gd name="connsiteY10" fmla="*/ 115199 h 499554"/>
                    <a:gd name="connsiteX11" fmla="*/ 396427 w 417699"/>
                    <a:gd name="connsiteY11" fmla="*/ 91586 h 499554"/>
                    <a:gd name="connsiteX12" fmla="*/ 405407 w 417699"/>
                    <a:gd name="connsiteY12" fmla="*/ 174716 h 499554"/>
                    <a:gd name="connsiteX13" fmla="*/ 215054 w 417699"/>
                    <a:gd name="connsiteY13" fmla="*/ 485438 h 499554"/>
                    <a:gd name="connsiteX14" fmla="*/ 202652 w 417699"/>
                    <a:gd name="connsiteY14" fmla="*/ 485438 h 499554"/>
                    <a:gd name="connsiteX15" fmla="*/ 12293 w 417699"/>
                    <a:gd name="connsiteY15" fmla="*/ 174649 h 499554"/>
                    <a:gd name="connsiteX16" fmla="*/ 12293 w 417699"/>
                    <a:gd name="connsiteY16" fmla="*/ 115137 h 499554"/>
                    <a:gd name="connsiteX17" fmla="*/ 22261 w 417699"/>
                    <a:gd name="connsiteY17" fmla="*/ 103767 h 499554"/>
                    <a:gd name="connsiteX18" fmla="*/ 200494 w 417699"/>
                    <a:gd name="connsiteY18" fmla="*/ 16286 h 499554"/>
                    <a:gd name="connsiteX19" fmla="*/ 208828 w 417699"/>
                    <a:gd name="connsiteY19" fmla="*/ 12303 h 499554"/>
                    <a:gd name="connsiteX20" fmla="*/ 217224 w 417699"/>
                    <a:gd name="connsiteY20" fmla="*/ 16286 h 499554"/>
                    <a:gd name="connsiteX21" fmla="*/ 395456 w 417699"/>
                    <a:gd name="connsiteY21" fmla="*/ 103829 h 499554"/>
                    <a:gd name="connsiteX22" fmla="*/ 405431 w 417699"/>
                    <a:gd name="connsiteY22" fmla="*/ 115199 h 499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17699" h="499554">
                      <a:moveTo>
                        <a:pt x="396427" y="91586"/>
                      </a:moveTo>
                      <a:cubicBezTo>
                        <a:pt x="331173" y="86311"/>
                        <a:pt x="270363" y="56432"/>
                        <a:pt x="226313" y="8001"/>
                      </a:cubicBezTo>
                      <a:cubicBezTo>
                        <a:pt x="218000" y="-1642"/>
                        <a:pt x="203443" y="-2720"/>
                        <a:pt x="193800" y="5593"/>
                      </a:cubicBezTo>
                      <a:cubicBezTo>
                        <a:pt x="192939" y="6335"/>
                        <a:pt x="192134" y="7140"/>
                        <a:pt x="191392" y="8001"/>
                      </a:cubicBezTo>
                      <a:cubicBezTo>
                        <a:pt x="147347" y="56429"/>
                        <a:pt x="86525" y="86284"/>
                        <a:pt x="21272" y="91506"/>
                      </a:cubicBezTo>
                      <a:cubicBezTo>
                        <a:pt x="9132" y="92678"/>
                        <a:pt x="-100" y="102930"/>
                        <a:pt x="1" y="115125"/>
                      </a:cubicBezTo>
                      <a:lnTo>
                        <a:pt x="1" y="174636"/>
                      </a:lnTo>
                      <a:cubicBezTo>
                        <a:pt x="1" y="304089"/>
                        <a:pt x="82080" y="422497"/>
                        <a:pt x="196002" y="495763"/>
                      </a:cubicBezTo>
                      <a:cubicBezTo>
                        <a:pt x="203821" y="500819"/>
                        <a:pt x="213878" y="500819"/>
                        <a:pt x="221698" y="495763"/>
                      </a:cubicBezTo>
                      <a:cubicBezTo>
                        <a:pt x="335625" y="422497"/>
                        <a:pt x="417699" y="304150"/>
                        <a:pt x="417699" y="174698"/>
                      </a:cubicBezTo>
                      <a:lnTo>
                        <a:pt x="417699" y="115199"/>
                      </a:lnTo>
                      <a:cubicBezTo>
                        <a:pt x="417817" y="102998"/>
                        <a:pt x="408574" y="92738"/>
                        <a:pt x="396427" y="91586"/>
                      </a:cubicBezTo>
                      <a:close/>
                      <a:moveTo>
                        <a:pt x="405407" y="174716"/>
                      </a:moveTo>
                      <a:cubicBezTo>
                        <a:pt x="405407" y="292627"/>
                        <a:pt x="334249" y="408785"/>
                        <a:pt x="215054" y="485438"/>
                      </a:cubicBezTo>
                      <a:cubicBezTo>
                        <a:pt x="211284" y="487892"/>
                        <a:pt x="206421" y="487892"/>
                        <a:pt x="202652" y="485438"/>
                      </a:cubicBezTo>
                      <a:cubicBezTo>
                        <a:pt x="83457" y="408779"/>
                        <a:pt x="12293" y="292596"/>
                        <a:pt x="12293" y="174649"/>
                      </a:cubicBezTo>
                      <a:lnTo>
                        <a:pt x="12293" y="115137"/>
                      </a:lnTo>
                      <a:cubicBezTo>
                        <a:pt x="12183" y="109342"/>
                        <a:pt x="16502" y="104416"/>
                        <a:pt x="22261" y="103767"/>
                      </a:cubicBezTo>
                      <a:cubicBezTo>
                        <a:pt x="90641" y="98353"/>
                        <a:pt x="154382" y="67067"/>
                        <a:pt x="200494" y="16286"/>
                      </a:cubicBezTo>
                      <a:cubicBezTo>
                        <a:pt x="202581" y="13836"/>
                        <a:pt x="205611" y="12389"/>
                        <a:pt x="208828" y="12303"/>
                      </a:cubicBezTo>
                      <a:cubicBezTo>
                        <a:pt x="212063" y="12388"/>
                        <a:pt x="215111" y="13834"/>
                        <a:pt x="217224" y="16286"/>
                      </a:cubicBezTo>
                      <a:cubicBezTo>
                        <a:pt x="263345" y="67063"/>
                        <a:pt x="327077" y="98366"/>
                        <a:pt x="395456" y="103829"/>
                      </a:cubicBezTo>
                      <a:cubicBezTo>
                        <a:pt x="401218" y="104475"/>
                        <a:pt x="405541" y="109402"/>
                        <a:pt x="405431" y="115199"/>
                      </a:cubicBezTo>
                      <a:close/>
                    </a:path>
                  </a:pathLst>
                </a:custGeom>
                <a:solidFill>
                  <a:srgbClr val="054B16"/>
                </a:solidFill>
                <a:ln w="60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E2B3EC74-7B5B-77BA-D504-C173A0823DF3}"/>
                    </a:ext>
                  </a:extLst>
                </p:cNvPr>
                <p:cNvSpPr/>
                <p:nvPr/>
              </p:nvSpPr>
              <p:spPr>
                <a:xfrm>
                  <a:off x="10638363" y="4211894"/>
                  <a:ext cx="319362" cy="385099"/>
                </a:xfrm>
                <a:custGeom>
                  <a:avLst/>
                  <a:gdLst>
                    <a:gd name="connsiteX0" fmla="*/ 0 w 319362"/>
                    <a:gd name="connsiteY0" fmla="*/ 77525 h 385099"/>
                    <a:gd name="connsiteX1" fmla="*/ 0 w 319362"/>
                    <a:gd name="connsiteY1" fmla="*/ 114511 h 385099"/>
                    <a:gd name="connsiteX2" fmla="*/ 159684 w 319362"/>
                    <a:gd name="connsiteY2" fmla="*/ 385100 h 385099"/>
                    <a:gd name="connsiteX3" fmla="*/ 319362 w 319362"/>
                    <a:gd name="connsiteY3" fmla="*/ 114555 h 385099"/>
                    <a:gd name="connsiteX4" fmla="*/ 319362 w 319362"/>
                    <a:gd name="connsiteY4" fmla="*/ 77525 h 385099"/>
                    <a:gd name="connsiteX5" fmla="*/ 159678 w 319362"/>
                    <a:gd name="connsiteY5" fmla="*/ 0 h 385099"/>
                    <a:gd name="connsiteX6" fmla="*/ 0 w 319362"/>
                    <a:gd name="connsiteY6" fmla="*/ 77525 h 385099"/>
                    <a:gd name="connsiteX7" fmla="*/ 307071 w 319362"/>
                    <a:gd name="connsiteY7" fmla="*/ 114573 h 385099"/>
                    <a:gd name="connsiteX8" fmla="*/ 159684 w 319362"/>
                    <a:gd name="connsiteY8" fmla="*/ 370030 h 385099"/>
                    <a:gd name="connsiteX9" fmla="*/ 12292 w 319362"/>
                    <a:gd name="connsiteY9" fmla="*/ 114493 h 385099"/>
                    <a:gd name="connsiteX10" fmla="*/ 12292 w 319362"/>
                    <a:gd name="connsiteY10" fmla="*/ 87820 h 385099"/>
                    <a:gd name="connsiteX11" fmla="*/ 159672 w 319362"/>
                    <a:gd name="connsiteY11" fmla="*/ 16471 h 385099"/>
                    <a:gd name="connsiteX12" fmla="*/ 307071 w 319362"/>
                    <a:gd name="connsiteY12" fmla="*/ 87856 h 38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9362" h="385099">
                      <a:moveTo>
                        <a:pt x="0" y="77525"/>
                      </a:moveTo>
                      <a:lnTo>
                        <a:pt x="0" y="114511"/>
                      </a:lnTo>
                      <a:cubicBezTo>
                        <a:pt x="0" y="215336"/>
                        <a:pt x="59388" y="315484"/>
                        <a:pt x="159684" y="385100"/>
                      </a:cubicBezTo>
                      <a:cubicBezTo>
                        <a:pt x="259974" y="315447"/>
                        <a:pt x="319362" y="215336"/>
                        <a:pt x="319362" y="114555"/>
                      </a:cubicBezTo>
                      <a:lnTo>
                        <a:pt x="319362" y="77525"/>
                      </a:lnTo>
                      <a:cubicBezTo>
                        <a:pt x="259645" y="68025"/>
                        <a:pt x="204080" y="41048"/>
                        <a:pt x="159678" y="0"/>
                      </a:cubicBezTo>
                      <a:cubicBezTo>
                        <a:pt x="115288" y="41062"/>
                        <a:pt x="59721" y="68040"/>
                        <a:pt x="0" y="77525"/>
                      </a:cubicBezTo>
                      <a:close/>
                      <a:moveTo>
                        <a:pt x="307071" y="114573"/>
                      </a:moveTo>
                      <a:cubicBezTo>
                        <a:pt x="307071" y="208176"/>
                        <a:pt x="252138" y="303125"/>
                        <a:pt x="159684" y="370030"/>
                      </a:cubicBezTo>
                      <a:cubicBezTo>
                        <a:pt x="67231" y="303082"/>
                        <a:pt x="12292" y="208139"/>
                        <a:pt x="12292" y="114493"/>
                      </a:cubicBezTo>
                      <a:lnTo>
                        <a:pt x="12292" y="87820"/>
                      </a:lnTo>
                      <a:cubicBezTo>
                        <a:pt x="66813" y="77336"/>
                        <a:pt x="117631" y="52735"/>
                        <a:pt x="159672" y="16471"/>
                      </a:cubicBezTo>
                      <a:cubicBezTo>
                        <a:pt x="201722" y="52738"/>
                        <a:pt x="252544" y="77352"/>
                        <a:pt x="307071" y="87856"/>
                      </a:cubicBezTo>
                      <a:close/>
                    </a:path>
                  </a:pathLst>
                </a:custGeom>
                <a:solidFill>
                  <a:srgbClr val="054B16"/>
                </a:solidFill>
                <a:ln w="60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400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810358"/>
            <a:ext cx="11852079" cy="553998"/>
          </a:xfrm>
        </p:spPr>
        <p:txBody>
          <a:bodyPr/>
          <a:lstStyle/>
          <a:p>
            <a:r>
              <a:rPr lang="en-US" sz="4000" b="1" dirty="0">
                <a:latin typeface="+mn-lt"/>
              </a:rPr>
              <a:t>Different ways of Protecting Azure Functions</a:t>
            </a:r>
            <a:endParaRPr lang="en-IN" sz="4000" b="1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1960909"/>
            <a:ext cx="3932546" cy="4307782"/>
          </a:xfrm>
        </p:spPr>
        <p:txBody>
          <a:bodyPr/>
          <a:lstStyle/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Identity Providers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API Management 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Network / IP Restrictions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Managed Identities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Client Certificates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Defender for Cloud </a:t>
            </a: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Log Analytics</a:t>
            </a:r>
            <a:endParaRPr lang="en-IN" dirty="0"/>
          </a:p>
        </p:txBody>
      </p:sp>
      <p:pic>
        <p:nvPicPr>
          <p:cNvPr id="5" name="Graphic 4" descr="Shield Tick outline">
            <a:extLst>
              <a:ext uri="{FF2B5EF4-FFF2-40B4-BE49-F238E27FC236}">
                <a16:creationId xmlns:a16="http://schemas.microsoft.com/office/drawing/2014/main" id="{4BC211D2-E7CB-D029-F063-D9B419D98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6231" y="1258992"/>
            <a:ext cx="648000" cy="64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F2CE5-0FC7-E9B7-91B1-972CE9C201CD}"/>
              </a:ext>
            </a:extLst>
          </p:cNvPr>
          <p:cNvGrpSpPr/>
          <p:nvPr/>
        </p:nvGrpSpPr>
        <p:grpSpPr>
          <a:xfrm>
            <a:off x="5103728" y="2088562"/>
            <a:ext cx="650250" cy="4261928"/>
            <a:chOff x="5103728" y="2088562"/>
            <a:chExt cx="650250" cy="4261928"/>
          </a:xfrm>
        </p:grpSpPr>
        <p:pic>
          <p:nvPicPr>
            <p:cNvPr id="6" name="Picture 2" descr="Identity Protection | Blog on cloud and backup technologies">
              <a:extLst>
                <a:ext uri="{FF2B5EF4-FFF2-40B4-BE49-F238E27FC236}">
                  <a16:creationId xmlns:a16="http://schemas.microsoft.com/office/drawing/2014/main" id="{A934CBD9-8969-ABAC-6319-5D584E4DB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28" r="22830"/>
            <a:stretch/>
          </p:blipFill>
          <p:spPr bwMode="auto">
            <a:xfrm>
              <a:off x="5147839" y="2088562"/>
              <a:ext cx="562028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Azure API Management - Visual Studio Marketplace">
              <a:extLst>
                <a:ext uri="{FF2B5EF4-FFF2-40B4-BE49-F238E27FC236}">
                  <a16:creationId xmlns:a16="http://schemas.microsoft.com/office/drawing/2014/main" id="{71586A80-4097-3A0C-0DF8-773AAED23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3" t="4822" r="2201" b="5241"/>
            <a:stretch/>
          </p:blipFill>
          <p:spPr bwMode="auto">
            <a:xfrm>
              <a:off x="5124417" y="2682479"/>
              <a:ext cx="577762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Azure Private Link">
              <a:extLst>
                <a:ext uri="{FF2B5EF4-FFF2-40B4-BE49-F238E27FC236}">
                  <a16:creationId xmlns:a16="http://schemas.microsoft.com/office/drawing/2014/main" id="{49F8C28F-A8D3-1822-57C8-E051F5873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055" y="325110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ow to add Microsoft Graph API permissions to a Managed Identity -  AzToso.com">
              <a:extLst>
                <a:ext uri="{FF2B5EF4-FFF2-40B4-BE49-F238E27FC236}">
                  <a16:creationId xmlns:a16="http://schemas.microsoft.com/office/drawing/2014/main" id="{2E48D93B-B99E-0469-ED10-D9C48E1F88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44" r="20458"/>
            <a:stretch/>
          </p:blipFill>
          <p:spPr bwMode="auto">
            <a:xfrm>
              <a:off x="5181582" y="3928696"/>
              <a:ext cx="528285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F89FC7E-E660-4DE4-B918-F21877930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728" y="4510356"/>
              <a:ext cx="65025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itHub - Azure/Microsoft-Defender-for-Cloud: Welcome to the Microsoft  Defender for Cloud community repository">
              <a:extLst>
                <a:ext uri="{FF2B5EF4-FFF2-40B4-BE49-F238E27FC236}">
                  <a16:creationId xmlns:a16="http://schemas.microsoft.com/office/drawing/2014/main" id="{C61E60F8-A81D-7154-0665-7C393BE89C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67" r="29170"/>
            <a:stretch/>
          </p:blipFill>
          <p:spPr bwMode="auto">
            <a:xfrm>
              <a:off x="5213047" y="5173816"/>
              <a:ext cx="431612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Connect OpenSearch and Azure Monitor Logs | strongDM">
              <a:extLst>
                <a:ext uri="{FF2B5EF4-FFF2-40B4-BE49-F238E27FC236}">
                  <a16:creationId xmlns:a16="http://schemas.microsoft.com/office/drawing/2014/main" id="{7FA6AEA2-9C49-FF6F-AD64-2DA93062E6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2" t="3229" r="6000" b="7554"/>
            <a:stretch/>
          </p:blipFill>
          <p:spPr bwMode="auto">
            <a:xfrm>
              <a:off x="5147839" y="5810490"/>
              <a:ext cx="530083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4304340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9ea4d1f-cef4-4148-b1b3-16bb27743a9d"/>
    <ds:schemaRef ds:uri="8e29ddae-502e-47f8-b6ac-1930e43e0c4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876</Words>
  <Application>Microsoft Office PowerPoint</Application>
  <PresentationFormat>Custom</PresentationFormat>
  <Paragraphs>207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Segoe UI</vt:lpstr>
      <vt:lpstr>Segoe UI Semibold</vt:lpstr>
      <vt:lpstr>Segoe UI Semibold (Headings)</vt:lpstr>
      <vt:lpstr>Calibri</vt:lpstr>
      <vt:lpstr>Wingdings</vt:lpstr>
      <vt:lpstr>Poppins Light</vt:lpstr>
      <vt:lpstr>Arial</vt:lpstr>
      <vt:lpstr>Poppins</vt:lpstr>
      <vt:lpstr>Document template - Corp grid</vt:lpstr>
      <vt:lpstr>1_Document template - Corp grid</vt:lpstr>
      <vt:lpstr>PowerPoint Presentation</vt:lpstr>
      <vt:lpstr>Muralidharan Deenathayalan</vt:lpstr>
      <vt:lpstr>Zero to Hero on Azure Functions Security</vt:lpstr>
      <vt:lpstr>What you will learn…</vt:lpstr>
      <vt:lpstr>Prerequisites</vt:lpstr>
      <vt:lpstr>Security Basics</vt:lpstr>
      <vt:lpstr>Important Keywords</vt:lpstr>
      <vt:lpstr>Azure Function – Authorization Levels</vt:lpstr>
      <vt:lpstr>Different ways of Protecting Azure Functions</vt:lpstr>
      <vt:lpstr>Protecting Azure Functions – Identity Providers</vt:lpstr>
      <vt:lpstr>Protecting Azure Functions – Identity Providers</vt:lpstr>
      <vt:lpstr>Protecting Azure Functions – API Management </vt:lpstr>
      <vt:lpstr>Protecting Azure Functions – Network Restrictions</vt:lpstr>
      <vt:lpstr>Protecting Azure Functions – Managed Identities</vt:lpstr>
      <vt:lpstr>Protecting Azure Functions – Managed Identities</vt:lpstr>
      <vt:lpstr>Protecting Azure Functions – Client Certificates</vt:lpstr>
      <vt:lpstr>Protecting Azure Functions – Defender for Cloud</vt:lpstr>
      <vt:lpstr>Protecting Azure Functions – Log Analytics</vt:lpstr>
      <vt:lpstr>Protecting Azure Functions – Using Azure AD Demo</vt:lpstr>
      <vt:lpstr>Protecting Azure Functions – Using Azure AD Demo</vt:lpstr>
      <vt:lpstr>Protecting Azure Functions – API Management Demo</vt:lpstr>
      <vt:lpstr>Protecting Azure Functions – API Management Demo</vt:lpstr>
      <vt:lpstr>Protecting Azure Functions – Few More Configs</vt:lpstr>
      <vt:lpstr>Security recommendation for Azure Functions</vt:lpstr>
      <vt:lpstr>Take Away</vt:lpstr>
      <vt:lpstr>Q &amp; A</vt:lpstr>
      <vt:lpstr>PowerPoint Presentation</vt:lpstr>
      <vt:lpstr>Thank You 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12</cp:revision>
  <dcterms:created xsi:type="dcterms:W3CDTF">2020-10-17T05:30:34Z</dcterms:created>
  <dcterms:modified xsi:type="dcterms:W3CDTF">2022-10-21T09:32:51Z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